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5.jpg" ContentType="image/png"/>
  <Override PartName="/ppt/media/image4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918" r:id="rId2"/>
    <p:sldId id="888" r:id="rId3"/>
    <p:sldId id="876" r:id="rId4"/>
    <p:sldId id="917" r:id="rId5"/>
    <p:sldId id="877" r:id="rId6"/>
    <p:sldId id="878" r:id="rId7"/>
    <p:sldId id="879" r:id="rId8"/>
    <p:sldId id="880" r:id="rId9"/>
    <p:sldId id="977" r:id="rId10"/>
    <p:sldId id="881" r:id="rId11"/>
    <p:sldId id="882" r:id="rId12"/>
    <p:sldId id="883" r:id="rId13"/>
    <p:sldId id="884" r:id="rId14"/>
    <p:sldId id="885" r:id="rId15"/>
    <p:sldId id="886" r:id="rId16"/>
    <p:sldId id="939" r:id="rId17"/>
    <p:sldId id="940" r:id="rId18"/>
    <p:sldId id="942" r:id="rId19"/>
    <p:sldId id="941" r:id="rId20"/>
    <p:sldId id="916" r:id="rId21"/>
    <p:sldId id="910" r:id="rId22"/>
    <p:sldId id="911" r:id="rId23"/>
    <p:sldId id="912" r:id="rId24"/>
    <p:sldId id="913" r:id="rId25"/>
    <p:sldId id="914" r:id="rId26"/>
    <p:sldId id="915" r:id="rId27"/>
    <p:sldId id="920" r:id="rId28"/>
    <p:sldId id="923" r:id="rId29"/>
    <p:sldId id="919" r:id="rId30"/>
    <p:sldId id="921" r:id="rId31"/>
    <p:sldId id="922" r:id="rId32"/>
    <p:sldId id="889" r:id="rId33"/>
    <p:sldId id="925" r:id="rId34"/>
    <p:sldId id="930" r:id="rId35"/>
    <p:sldId id="926" r:id="rId36"/>
    <p:sldId id="929" r:id="rId37"/>
    <p:sldId id="928" r:id="rId38"/>
    <p:sldId id="927" r:id="rId39"/>
    <p:sldId id="937" r:id="rId40"/>
    <p:sldId id="931" r:id="rId41"/>
    <p:sldId id="936" r:id="rId42"/>
    <p:sldId id="932" r:id="rId43"/>
    <p:sldId id="933" r:id="rId44"/>
    <p:sldId id="934" r:id="rId45"/>
    <p:sldId id="935" r:id="rId46"/>
    <p:sldId id="938" r:id="rId47"/>
    <p:sldId id="978" r:id="rId48"/>
  </p:sldIdLst>
  <p:sldSz cx="9144000" cy="6858000" type="letter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wen" initials="B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99"/>
    <a:srgbClr val="FFE7F1"/>
    <a:srgbClr val="FFAC00"/>
    <a:srgbClr val="FF5050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95" autoAdjust="0"/>
    <p:restoredTop sz="50000" autoAdjust="0"/>
  </p:normalViewPr>
  <p:slideViewPr>
    <p:cSldViewPr snapToGrid="0">
      <p:cViewPr>
        <p:scale>
          <a:sx n="140" d="100"/>
          <a:sy n="140" d="100"/>
        </p:scale>
        <p:origin x="1168" y="-992"/>
      </p:cViewPr>
      <p:guideLst>
        <p:guide orient="horz" pos="24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3786" y="-9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19" tIns="45459" rIns="90919" bIns="45459" numCol="1" anchor="t" anchorCtr="0" compatLnSpc="1">
            <a:prstTxWarp prst="textNoShape">
              <a:avLst/>
            </a:prstTxWarp>
          </a:bodyPr>
          <a:lstStyle>
            <a:lvl1pPr defTabSz="909638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19" tIns="45459" rIns="90919" bIns="45459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19" tIns="45459" rIns="90919" bIns="45459" numCol="1" anchor="b" anchorCtr="0" compatLnSpc="1">
            <a:prstTxWarp prst="textNoShape">
              <a:avLst/>
            </a:prstTxWarp>
          </a:bodyPr>
          <a:lstStyle>
            <a:lvl1pPr defTabSz="909638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9063" y="8759825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19" tIns="45459" rIns="90919" bIns="45459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>
                <a:latin typeface="Times New Roman" pitchFamily="18" charset="0"/>
              </a:defRPr>
            </a:lvl1pPr>
          </a:lstStyle>
          <a:p>
            <a:fld id="{0A255A24-CC5D-4E0B-B06D-F7A6385874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64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6D602758-AB26-4EEA-9466-7AE9D53FAC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97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-107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B4950F-C61A-4E70-B157-EDC3F1A9EAD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0"/>
          <p:cNvSpPr>
            <a:spLocks noChangeShapeType="1"/>
          </p:cNvSpPr>
          <p:nvPr userDrawn="1"/>
        </p:nvSpPr>
        <p:spPr bwMode="auto">
          <a:xfrm>
            <a:off x="0" y="378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5" name="Line 71"/>
          <p:cNvSpPr>
            <a:spLocks noChangeShapeType="1"/>
          </p:cNvSpPr>
          <p:nvPr userDrawn="1"/>
        </p:nvSpPr>
        <p:spPr bwMode="auto">
          <a:xfrm>
            <a:off x="4572000" y="1143004"/>
            <a:ext cx="0" cy="518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6" name="Text Box 72"/>
          <p:cNvSpPr txBox="1">
            <a:spLocks noChangeArrowheads="1"/>
          </p:cNvSpPr>
          <p:nvPr userDrawn="1"/>
        </p:nvSpPr>
        <p:spPr bwMode="auto">
          <a:xfrm>
            <a:off x="76200" y="990600"/>
            <a:ext cx="3468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eaLnBrk="0" hangingPunct="0">
              <a:defRPr/>
            </a:pPr>
            <a:r>
              <a:rPr lang="en-US" sz="1400" b="1" u="sng" dirty="0">
                <a:latin typeface="Comic Sans MS"/>
                <a:ea typeface="+mn-ea"/>
                <a:cs typeface="Comic Sans MS"/>
              </a:rPr>
              <a:t>Objective</a:t>
            </a:r>
          </a:p>
        </p:txBody>
      </p:sp>
      <p:sp>
        <p:nvSpPr>
          <p:cNvPr id="7" name="Text Box 73"/>
          <p:cNvSpPr txBox="1">
            <a:spLocks noChangeArrowheads="1"/>
          </p:cNvSpPr>
          <p:nvPr userDrawn="1"/>
        </p:nvSpPr>
        <p:spPr bwMode="auto">
          <a:xfrm>
            <a:off x="76204" y="3752857"/>
            <a:ext cx="1463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eaLnBrk="0" hangingPunct="0">
              <a:defRPr/>
            </a:pPr>
            <a:r>
              <a:rPr lang="en-US" sz="1400" b="1" u="sng" dirty="0">
                <a:latin typeface="Comic Sans MS"/>
                <a:ea typeface="+mn-ea"/>
                <a:cs typeface="Comic Sans MS"/>
              </a:rPr>
              <a:t>Approach</a:t>
            </a:r>
          </a:p>
        </p:txBody>
      </p:sp>
      <p:sp>
        <p:nvSpPr>
          <p:cNvPr id="8" name="Text Box 74"/>
          <p:cNvSpPr txBox="1">
            <a:spLocks noChangeArrowheads="1"/>
          </p:cNvSpPr>
          <p:nvPr userDrawn="1"/>
        </p:nvSpPr>
        <p:spPr bwMode="auto">
          <a:xfrm>
            <a:off x="76200" y="5953126"/>
            <a:ext cx="44386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marL="117475" indent="-117475" defTabSz="339725" eaLnBrk="0" hangingPunct="0">
              <a:defRPr/>
            </a:pPr>
            <a:r>
              <a:rPr lang="en-US" sz="1400" b="1" u="sng" dirty="0">
                <a:latin typeface="Comic Sans MS" charset="0"/>
                <a:ea typeface="Comic Sans MS" charset="0"/>
                <a:cs typeface="Comic Sans MS" charset="0"/>
              </a:rPr>
              <a:t>Co-Is/Partners</a:t>
            </a:r>
          </a:p>
          <a:p>
            <a:pPr marL="117475" indent="-117475" defTabSz="339725" eaLnBrk="0" hangingPunct="0">
              <a:defRPr/>
            </a:pPr>
            <a:r>
              <a:rPr lang="en-US" sz="1400" dirty="0">
                <a:solidFill>
                  <a:schemeClr val="tx2"/>
                </a:solidFill>
                <a:latin typeface="Comic Sans MS" charset="0"/>
                <a:ea typeface="Arial" charset="0"/>
                <a:cs typeface="Arial" charset="0"/>
              </a:rPr>
              <a:t>Name1, Name2, </a:t>
            </a:r>
            <a:r>
              <a:rPr lang="en-US" sz="1400" dirty="0" err="1">
                <a:solidFill>
                  <a:schemeClr val="tx2"/>
                </a:solidFill>
                <a:latin typeface="Comic Sans MS" charset="0"/>
                <a:ea typeface="Arial" charset="0"/>
                <a:cs typeface="Arial" charset="0"/>
              </a:rPr>
              <a:t>OrgA</a:t>
            </a:r>
            <a:r>
              <a:rPr lang="en-US" sz="1400" dirty="0">
                <a:solidFill>
                  <a:schemeClr val="tx2"/>
                </a:solidFill>
                <a:latin typeface="Comic Sans MS" charset="0"/>
                <a:ea typeface="Arial" charset="0"/>
                <a:cs typeface="Arial" charset="0"/>
              </a:rPr>
              <a:t>; Name3, </a:t>
            </a:r>
            <a:r>
              <a:rPr lang="en-US" sz="1400" dirty="0" err="1">
                <a:solidFill>
                  <a:schemeClr val="tx2"/>
                </a:solidFill>
                <a:latin typeface="Comic Sans MS" charset="0"/>
                <a:ea typeface="Arial" charset="0"/>
                <a:cs typeface="Arial" charset="0"/>
              </a:rPr>
              <a:t>OrgB</a:t>
            </a:r>
            <a:endParaRPr lang="en-US" sz="1400" dirty="0">
              <a:solidFill>
                <a:schemeClr val="tx2"/>
              </a:solidFill>
              <a:latin typeface="Comic Sans MS" charset="0"/>
              <a:ea typeface="Arial" charset="0"/>
              <a:cs typeface="Arial" charset="0"/>
            </a:endParaRPr>
          </a:p>
        </p:txBody>
      </p:sp>
      <p:sp>
        <p:nvSpPr>
          <p:cNvPr id="9" name="Text Box 73"/>
          <p:cNvSpPr txBox="1">
            <a:spLocks noChangeArrowheads="1"/>
          </p:cNvSpPr>
          <p:nvPr userDrawn="1"/>
        </p:nvSpPr>
        <p:spPr bwMode="auto">
          <a:xfrm>
            <a:off x="4573595" y="3748089"/>
            <a:ext cx="14636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eaLnBrk="0" hangingPunct="0">
              <a:defRPr/>
            </a:pPr>
            <a:r>
              <a:rPr lang="en-US" sz="1400" b="1" u="sng" dirty="0">
                <a:latin typeface="Comic Sans MS"/>
                <a:ea typeface="+mn-ea"/>
                <a:cs typeface="Comic Sans MS"/>
              </a:rPr>
              <a:t>Key Milestones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79466" y="138064"/>
            <a:ext cx="7678737" cy="415925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 sz="1600" b="1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r>
              <a:rPr lang="en-US" dirty="0"/>
              <a:t>Project Title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87330"/>
            <a:ext cx="6400800" cy="293687"/>
          </a:xfrm>
        </p:spPr>
        <p:txBody>
          <a:bodyPr/>
          <a:lstStyle>
            <a:lvl1pPr marL="0" indent="0" algn="ctr">
              <a:buFontTx/>
              <a:buNone/>
              <a:defRPr sz="1400" b="0">
                <a:latin typeface="Comic Sans MS"/>
                <a:cs typeface="Comic Sans MS"/>
              </a:defRPr>
            </a:lvl1pPr>
          </a:lstStyle>
          <a:p>
            <a:r>
              <a:rPr lang="en-US" dirty="0" smtClean="0"/>
              <a:t>PI: 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, Institution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6858000" cy="533400"/>
          </a:xfrm>
          <a:prstGeom prst="rect">
            <a:avLst/>
          </a:prstGeom>
        </p:spPr>
        <p:txBody>
          <a:bodyPr lIns="91440" tIns="45720" rIns="91440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  <a:prstGeom prst="rect">
            <a:avLst/>
          </a:prstGeom>
        </p:spPr>
        <p:txBody>
          <a:bodyPr vert="eaVert" lIns="91440" tIns="45720" rIns="91440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6858000" cy="533400"/>
          </a:xfrm>
          <a:prstGeom prst="rect">
            <a:avLst/>
          </a:prstGeom>
        </p:spPr>
        <p:txBody>
          <a:bodyPr lIns="91440" tIns="45720" rIns="91440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7772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57600"/>
            <a:ext cx="7772400" cy="2438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  <a:prstGeom prst="rect">
            <a:avLst/>
          </a:prstGeom>
        </p:spPr>
        <p:txBody>
          <a:bodyPr lIns="91440" tIns="45720" rIns="91440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6858000" cy="533400"/>
          </a:xfrm>
          <a:prstGeom prst="rect">
            <a:avLst/>
          </a:prstGeom>
        </p:spPr>
        <p:txBody>
          <a:bodyPr lIns="91440" tIns="45720" rIns="91440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6858000" cy="533400"/>
          </a:xfrm>
          <a:prstGeom prst="rect">
            <a:avLst/>
          </a:prstGeom>
        </p:spPr>
        <p:txBody>
          <a:bodyPr lIns="91440" tIns="45720" rIns="91440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6858000" cy="533400"/>
          </a:xfrm>
          <a:prstGeom prst="rect">
            <a:avLst/>
          </a:prstGeom>
        </p:spPr>
        <p:txBody>
          <a:bodyPr lIns="91440" tIns="45720" rIns="91440" bIns="4572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5"/>
          <p:cNvGrpSpPr>
            <a:grpSpLocks/>
          </p:cNvGrpSpPr>
          <p:nvPr userDrawn="1"/>
        </p:nvGrpSpPr>
        <p:grpSpPr bwMode="auto">
          <a:xfrm>
            <a:off x="304800" y="866775"/>
            <a:ext cx="8610600" cy="5715000"/>
            <a:chOff x="304800" y="867368"/>
            <a:chExt cx="8610600" cy="5715000"/>
          </a:xfrm>
        </p:grpSpPr>
        <p:sp>
          <p:nvSpPr>
            <p:cNvPr id="11" name="Line 8"/>
            <p:cNvSpPr>
              <a:spLocks noChangeShapeType="1"/>
            </p:cNvSpPr>
            <p:nvPr userDrawn="1"/>
          </p:nvSpPr>
          <p:spPr bwMode="auto">
            <a:xfrm>
              <a:off x="381000" y="867368"/>
              <a:ext cx="830103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 userDrawn="1"/>
          </p:nvSpPr>
          <p:spPr bwMode="auto">
            <a:xfrm>
              <a:off x="533400" y="943568"/>
              <a:ext cx="8301038" cy="0"/>
            </a:xfrm>
            <a:prstGeom prst="line">
              <a:avLst/>
            </a:prstGeom>
            <a:noFill/>
            <a:ln w="28575">
              <a:solidFill>
                <a:srgbClr val="FF505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13" name="Line 67"/>
            <p:cNvSpPr>
              <a:spLocks noChangeShapeType="1"/>
            </p:cNvSpPr>
            <p:nvPr userDrawn="1"/>
          </p:nvSpPr>
          <p:spPr bwMode="auto">
            <a:xfrm>
              <a:off x="304800" y="6582368"/>
              <a:ext cx="861060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14" name="Line 68"/>
            <p:cNvSpPr>
              <a:spLocks noChangeShapeType="1"/>
            </p:cNvSpPr>
            <p:nvPr userDrawn="1"/>
          </p:nvSpPr>
          <p:spPr bwMode="auto">
            <a:xfrm>
              <a:off x="304800" y="6506168"/>
              <a:ext cx="861060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3924300" y="65532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/>
          <a:lstStyle/>
          <a:p>
            <a:pPr algn="ctr"/>
            <a:fld id="{B148FE6D-2C57-4D78-A45F-F79299189CEC}" type="slidenum">
              <a:rPr lang="en-US" sz="1200">
                <a:latin typeface="Times New Roman" pitchFamily="18" charset="0"/>
              </a:rPr>
              <a:pPr algn="ctr"/>
              <a:t>‹#›</a:t>
            </a:fld>
            <a:endParaRPr lang="en-US" sz="1400" dirty="0">
              <a:latin typeface="Times New Roman" pitchFamily="18" charset="0"/>
            </a:endParaRPr>
          </a:p>
        </p:txBody>
      </p:sp>
      <p:sp>
        <p:nvSpPr>
          <p:cNvPr id="15" name="Text Box 149"/>
          <p:cNvSpPr txBox="1">
            <a:spLocks noChangeArrowheads="1"/>
          </p:cNvSpPr>
          <p:nvPr userDrawn="1"/>
        </p:nvSpPr>
        <p:spPr bwMode="auto">
          <a:xfrm>
            <a:off x="110067" y="6611779"/>
            <a:ext cx="161775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000" dirty="0" smtClean="0">
                <a:solidFill>
                  <a:schemeClr val="accent2"/>
                </a:solidFill>
                <a:ea typeface="新細明體" pitchFamily="18" charset="-120"/>
              </a:rPr>
              <a:t>MATH252</a:t>
            </a:r>
            <a:r>
              <a:rPr lang="en-US" altLang="zh-TW" sz="1000" baseline="0" dirty="0" smtClean="0">
                <a:solidFill>
                  <a:schemeClr val="accent2"/>
                </a:solidFill>
                <a:ea typeface="新細明體" pitchFamily="18" charset="-120"/>
              </a:rPr>
              <a:t> by B.-W. Shen</a:t>
            </a:r>
            <a:endParaRPr lang="en-US" altLang="zh-TW" sz="1000" dirty="0">
              <a:solidFill>
                <a:schemeClr val="accent2"/>
              </a:solidFill>
              <a:ea typeface="新細明體" pitchFamily="18" charset="-120"/>
            </a:endParaRPr>
          </a:p>
        </p:txBody>
      </p:sp>
      <p:sp>
        <p:nvSpPr>
          <p:cNvPr id="16" name="Text Box 150"/>
          <p:cNvSpPr txBox="1">
            <a:spLocks noChangeArrowheads="1"/>
          </p:cNvSpPr>
          <p:nvPr userDrawn="1"/>
        </p:nvSpPr>
        <p:spPr bwMode="auto">
          <a:xfrm>
            <a:off x="6979876" y="6611779"/>
            <a:ext cx="20329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baseline="0" dirty="0" smtClean="0">
                <a:solidFill>
                  <a:schemeClr val="accent2"/>
                </a:solidFill>
                <a:latin typeface="Arial" charset="0"/>
                <a:ea typeface="ＭＳ Ｐゴシック" pitchFamily="-107" charset="-128"/>
                <a:cs typeface="+mn-cs"/>
              </a:rPr>
              <a:t>San Diego State Univ.</a:t>
            </a:r>
            <a:r>
              <a:rPr lang="en-US" altLang="zh-TW" b="0" baseline="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1000" b="0" baseline="0" dirty="0" smtClean="0">
                <a:solidFill>
                  <a:schemeClr val="accent2"/>
                </a:solidFill>
                <a:latin typeface="Arial" charset="0"/>
                <a:ea typeface="新細明體" pitchFamily="18" charset="-120"/>
                <a:cs typeface="+mn-cs"/>
              </a:rPr>
              <a:t>Fall </a:t>
            </a:r>
            <a:r>
              <a:rPr lang="en-US" altLang="zh-TW" sz="1000" b="0" baseline="0" dirty="0" smtClean="0">
                <a:solidFill>
                  <a:schemeClr val="accent2"/>
                </a:solidFill>
                <a:ea typeface="新細明體" pitchFamily="18" charset="-120"/>
              </a:rPr>
              <a:t> 2018</a:t>
            </a:r>
            <a:endParaRPr lang="en-US" altLang="zh-TW" sz="1000" b="0" baseline="0" dirty="0">
              <a:solidFill>
                <a:schemeClr val="accent2"/>
              </a:solidFill>
              <a:ea typeface="新細明體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Geneva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Geneva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Geneva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Geneva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Genev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Genev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Genev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Genev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34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5.jp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6.jp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jp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44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2208" y="1008755"/>
            <a:ext cx="7696199" cy="1038226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chemeClr val="accent2"/>
                </a:solidFill>
                <a:latin typeface="+mn-lt"/>
              </a:rPr>
              <a:t>An Introduction to </a:t>
            </a:r>
            <a:r>
              <a:rPr lang="en-US" sz="2800" b="1" dirty="0" err="1" smtClean="0">
                <a:solidFill>
                  <a:schemeClr val="accent2"/>
                </a:solidFill>
                <a:latin typeface="+mn-lt"/>
              </a:rPr>
              <a:t>Matlab</a:t>
            </a:r>
            <a:r>
              <a:rPr lang="en-US" sz="2800" b="1" dirty="0" smtClean="0">
                <a:solidFill>
                  <a:schemeClr val="accent2"/>
                </a:solidFill>
                <a:latin typeface="+mn-lt"/>
              </a:rPr>
              <a:t> </a:t>
            </a:r>
          </a:p>
          <a:p>
            <a:pPr algn="ctr"/>
            <a:endParaRPr lang="en-US" sz="2800" b="1" dirty="0" smtClean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+mn-lt"/>
              </a:rPr>
              <a:t>Fall 2018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67353" y="2737505"/>
            <a:ext cx="7886699" cy="4009730"/>
          </a:xfrm>
        </p:spPr>
        <p:txBody>
          <a:bodyPr/>
          <a:lstStyle/>
          <a:p>
            <a:pPr eaLnBrk="1" hangingPunct="1"/>
            <a:r>
              <a:rPr lang="en-US" sz="2000" dirty="0" smtClean="0">
                <a:ea typeface="ＭＳ Ｐゴシック" pitchFamily="-107" charset="-128"/>
              </a:rPr>
              <a:t>Instructor: Dr. Bo-Wen Shen</a:t>
            </a:r>
            <a:r>
              <a:rPr lang="en-US" sz="2000" baseline="30000" dirty="0" smtClean="0">
                <a:ea typeface="ＭＳ Ｐゴシック" pitchFamily="-107" charset="-128"/>
              </a:rPr>
              <a:t>* </a:t>
            </a:r>
          </a:p>
          <a:p>
            <a:pPr eaLnBrk="1" hangingPunct="1"/>
            <a:endParaRPr lang="en-US" sz="2000" baseline="30000" dirty="0">
              <a:ea typeface="ＭＳ Ｐゴシック" pitchFamily="-107" charset="-128"/>
            </a:endParaRPr>
          </a:p>
          <a:p>
            <a:pPr eaLnBrk="1" hangingPunct="1"/>
            <a:r>
              <a:rPr lang="en-US" sz="2000" dirty="0"/>
              <a:t>RA for Symbolic Computing: Mr. </a:t>
            </a:r>
            <a:r>
              <a:rPr lang="en-US" sz="2000" dirty="0" err="1"/>
              <a:t>Jialin</a:t>
            </a:r>
            <a:r>
              <a:rPr lang="en-US" sz="2000" dirty="0"/>
              <a:t> Cui</a:t>
            </a:r>
            <a:endParaRPr lang="en-US" sz="2000" baseline="30000" dirty="0" smtClean="0">
              <a:ea typeface="ＭＳ Ｐゴシック" pitchFamily="-107" charset="-128"/>
            </a:endParaRPr>
          </a:p>
          <a:p>
            <a:pPr eaLnBrk="1" hangingPunct="1"/>
            <a:endParaRPr lang="en-US" sz="2000" baseline="30000" dirty="0" smtClean="0">
              <a:ea typeface="ＭＳ Ｐゴシック" pitchFamily="-107" charset="-128"/>
            </a:endParaRPr>
          </a:p>
          <a:p>
            <a:pPr eaLnBrk="1" hangingPunct="1"/>
            <a:endParaRPr lang="en-US" sz="2000" baseline="30000" dirty="0" smtClean="0">
              <a:ea typeface="ＭＳ Ｐゴシック" pitchFamily="-107" charset="-128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sz="2000" baseline="30000" dirty="0" smtClean="0"/>
              <a:t>*</a:t>
            </a:r>
            <a:r>
              <a:rPr lang="en-US" sz="2000" baseline="30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sdsu.math252.shen@gmail.com</a:t>
            </a:r>
          </a:p>
          <a:p>
            <a:pPr eaLnBrk="1" hangingPunct="1"/>
            <a:r>
              <a:rPr lang="pl-PL" sz="2000" dirty="0"/>
              <a:t>cjl742952519@gmail.com</a:t>
            </a:r>
            <a:endParaRPr lang="en-US" sz="2000" dirty="0" smtClean="0">
              <a:ea typeface="ＭＳ Ｐゴシック" pitchFamily="-107" charset="-128"/>
            </a:endParaRPr>
          </a:p>
          <a:p>
            <a:pPr eaLnBrk="1" hangingPunct="1"/>
            <a:r>
              <a:rPr lang="en-US" sz="2000" dirty="0" smtClean="0"/>
              <a:t>Department of Mathematics and Statistics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San Diego State University</a:t>
            </a:r>
          </a:p>
          <a:p>
            <a:pPr eaLnBrk="1" hangingPunct="1"/>
            <a:endParaRPr lang="en-US" sz="1800" dirty="0" smtClean="0">
              <a:ea typeface="ＭＳ Ｐゴシック" pitchFamily="-107" charset="-128"/>
            </a:endParaRPr>
          </a:p>
          <a:p>
            <a:pPr eaLnBrk="1" hangingPunct="1"/>
            <a:endParaRPr lang="en-US" sz="1800" dirty="0" smtClean="0">
              <a:ea typeface="ＭＳ Ｐゴシック" pitchFamily="-107" charset="-128"/>
            </a:endParaRPr>
          </a:p>
          <a:p>
            <a:pPr eaLnBrk="1" hangingPunct="1"/>
            <a:endParaRPr lang="en-US" sz="1800" dirty="0" smtClean="0">
              <a:ea typeface="ＭＳ Ｐゴシック" pitchFamily="-107" charset="-128"/>
            </a:endParaRPr>
          </a:p>
          <a:p>
            <a:pPr eaLnBrk="1" hangingPunct="1"/>
            <a:endParaRPr lang="en-US" sz="1800" dirty="0" smtClean="0">
              <a:ea typeface="ＭＳ Ｐゴシック" pitchFamily="-107" charset="-128"/>
            </a:endParaRPr>
          </a:p>
          <a:p>
            <a:pPr eaLnBrk="1" hangingPunct="1"/>
            <a:endParaRPr lang="en-US" sz="1800" dirty="0" smtClean="0">
              <a:ea typeface="ＭＳ Ｐゴシック" pitchFamily="-107" charset="-128"/>
            </a:endParaRPr>
          </a:p>
          <a:p>
            <a:pPr eaLnBrk="1" hangingPunct="1"/>
            <a:r>
              <a:rPr lang="en-US" sz="1800" dirty="0" smtClean="0">
                <a:ea typeface="ＭＳ Ｐゴシック" pitchFamily="-107" charset="-128"/>
              </a:rPr>
              <a:t> </a:t>
            </a:r>
          </a:p>
          <a:p>
            <a:pPr eaLnBrk="1" hangingPunct="1"/>
            <a:r>
              <a:rPr lang="en-US" sz="1800" dirty="0" smtClean="0">
                <a:ea typeface="ＭＳ Ｐゴシック" pitchFamily="-107" charset="-128"/>
              </a:rPr>
              <a:t>	</a:t>
            </a:r>
          </a:p>
          <a:p>
            <a:pPr eaLnBrk="1" hangingPunct="1"/>
            <a:r>
              <a:rPr lang="en-US" sz="1800" dirty="0" smtClean="0">
                <a:ea typeface="ＭＳ Ｐゴシック" pitchFamily="-107" charset="-128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231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425" y="234958"/>
            <a:ext cx="7772400" cy="688968"/>
          </a:xfrm>
        </p:spPr>
        <p:txBody>
          <a:bodyPr/>
          <a:lstStyle/>
          <a:p>
            <a:r>
              <a:rPr lang="en-US" dirty="0" smtClean="0"/>
              <a:t>Section 12.6: Surface plots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61950" y="1038224"/>
            <a:ext cx="2257426" cy="3209926"/>
          </a:xfrm>
        </p:spPr>
        <p:txBody>
          <a:bodyPr/>
          <a:lstStyle/>
          <a:p>
            <a:pPr algn="l"/>
            <a:r>
              <a:rPr lang="en-US" dirty="0" err="1" smtClean="0"/>
              <a:t>syms</a:t>
            </a:r>
            <a:r>
              <a:rPr lang="en-US" dirty="0" smtClean="0"/>
              <a:t> x y z</a:t>
            </a:r>
          </a:p>
          <a:p>
            <a:pPr algn="l"/>
            <a:r>
              <a:rPr lang="en-US" dirty="0" err="1" smtClean="0"/>
              <a:t>ezsurf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x^2</a:t>
            </a:r>
            <a:r>
              <a:rPr lang="en-US" dirty="0" smtClean="0"/>
              <a:t>)</a:t>
            </a:r>
          </a:p>
          <a:p>
            <a:pPr algn="l"/>
            <a:endParaRPr lang="en-US" dirty="0" smtClean="0"/>
          </a:p>
          <a:p>
            <a:pPr algn="l"/>
            <a:r>
              <a:rPr lang="en-US" dirty="0" err="1" smtClean="0"/>
              <a:t>syms</a:t>
            </a:r>
            <a:r>
              <a:rPr lang="en-US" dirty="0" smtClean="0"/>
              <a:t> t</a:t>
            </a:r>
          </a:p>
          <a:p>
            <a:pPr algn="l"/>
            <a:r>
              <a:rPr lang="en-US" dirty="0" smtClean="0"/>
              <a:t>x=</a:t>
            </a:r>
            <a:r>
              <a:rPr lang="en-US" dirty="0" err="1" smtClean="0"/>
              <a:t>cos</a:t>
            </a:r>
            <a:r>
              <a:rPr lang="en-US" dirty="0" smtClean="0"/>
              <a:t>(t)</a:t>
            </a:r>
          </a:p>
          <a:p>
            <a:pPr algn="l"/>
            <a:r>
              <a:rPr lang="en-US" dirty="0" smtClean="0"/>
              <a:t>y=sin(t)</a:t>
            </a:r>
          </a:p>
          <a:p>
            <a:pPr algn="l"/>
            <a:r>
              <a:rPr lang="en-US" dirty="0" err="1" smtClean="0"/>
              <a:t>ezsurf</a:t>
            </a:r>
            <a:r>
              <a:rPr lang="en-US" dirty="0" smtClean="0"/>
              <a:t>(</a:t>
            </a:r>
            <a:r>
              <a:rPr lang="en-US" dirty="0" err="1" smtClean="0"/>
              <a:t>x,y,</a:t>
            </a:r>
            <a:r>
              <a:rPr lang="en-US" dirty="0" err="1" smtClean="0">
                <a:solidFill>
                  <a:srgbClr val="FF0000"/>
                </a:solidFill>
              </a:rPr>
              <a:t>z</a:t>
            </a:r>
            <a:r>
              <a:rPr lang="en-US" dirty="0" smtClean="0"/>
              <a:t>)</a:t>
            </a:r>
          </a:p>
          <a:p>
            <a:pPr algn="l"/>
            <a:endParaRPr lang="en-US" dirty="0" smtClean="0"/>
          </a:p>
          <a:p>
            <a:pPr algn="l"/>
            <a:r>
              <a:rPr lang="en-US" dirty="0" err="1" smtClean="0"/>
              <a:t>syms</a:t>
            </a:r>
            <a:r>
              <a:rPr lang="en-US" dirty="0" smtClean="0"/>
              <a:t> t x y z</a:t>
            </a:r>
          </a:p>
          <a:p>
            <a:pPr algn="l"/>
            <a:r>
              <a:rPr lang="en-US" dirty="0" smtClean="0"/>
              <a:t>y=</a:t>
            </a:r>
            <a:r>
              <a:rPr lang="en-US" dirty="0" err="1" smtClean="0"/>
              <a:t>cos</a:t>
            </a:r>
            <a:r>
              <a:rPr lang="en-US" dirty="0" smtClean="0"/>
              <a:t>(t)</a:t>
            </a:r>
          </a:p>
          <a:p>
            <a:pPr algn="l"/>
            <a:r>
              <a:rPr lang="en-US" dirty="0" smtClean="0"/>
              <a:t>z=sin(t)</a:t>
            </a:r>
          </a:p>
          <a:p>
            <a:pPr algn="l"/>
            <a:r>
              <a:rPr lang="en-US" dirty="0" err="1" smtClean="0"/>
              <a:t>ezsurf</a:t>
            </a:r>
            <a:r>
              <a:rPr lang="en-US" dirty="0" smtClean="0"/>
              <a:t>(</a:t>
            </a:r>
            <a:r>
              <a:rPr lang="en-US" dirty="0" err="1" smtClean="0"/>
              <a:t>x,y,</a:t>
            </a:r>
            <a:r>
              <a:rPr lang="en-US" dirty="0" err="1" smtClean="0">
                <a:solidFill>
                  <a:srgbClr val="FF0000"/>
                </a:solidFill>
              </a:rPr>
              <a:t>z</a:t>
            </a:r>
            <a:r>
              <a:rPr lang="en-US" dirty="0" smtClean="0"/>
              <a:t>)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1275" y="1011814"/>
            <a:ext cx="2176463" cy="163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1750" y="2757494"/>
            <a:ext cx="2328863" cy="1804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10325" y="4696560"/>
            <a:ext cx="2257424" cy="171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05025" y="1128713"/>
            <a:ext cx="4229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65700" y="2760089"/>
            <a:ext cx="1209675" cy="159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/>
          <a:srcRect b="23704"/>
          <a:stretch>
            <a:fillRect/>
          </a:stretch>
        </p:blipFill>
        <p:spPr bwMode="auto">
          <a:xfrm>
            <a:off x="3159037" y="1438275"/>
            <a:ext cx="1432013" cy="124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 rotWithShape="1">
          <a:blip r:embed="rId8"/>
          <a:srcRect r="46348" b="-5646"/>
          <a:stretch/>
        </p:blipFill>
        <p:spPr bwMode="auto">
          <a:xfrm>
            <a:off x="2371637" y="2932314"/>
            <a:ext cx="2251123" cy="504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760016" y="4766467"/>
            <a:ext cx="1435051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892705" y="450831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ircular cylinder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86300" y="1689100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</a:t>
            </a:r>
            <a:r>
              <a:rPr lang="en-US" sz="1400" dirty="0" smtClean="0"/>
              <a:t>arabolic cylinder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373560" y="3530386"/>
            <a:ext cx="14189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xis: the z-axis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rulings: vertical lines</a:t>
            </a:r>
          </a:p>
          <a:p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 smtClean="0">
                <a:solidFill>
                  <a:srgbClr val="FF0000"/>
                </a:solidFill>
              </a:rPr>
              <a:t>iven curve: the circle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71637" y="5211701"/>
            <a:ext cx="1667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xis: the x-axis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rulings: parallel to the axis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60900" y="2082800"/>
            <a:ext cx="1774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rulings: parallel to the y-axis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8"/>
          <a:srcRect l="67858" t="46376"/>
          <a:stretch/>
        </p:blipFill>
        <p:spPr bwMode="auto">
          <a:xfrm>
            <a:off x="2251919" y="4662203"/>
            <a:ext cx="1348581" cy="25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301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1474" y="1028699"/>
            <a:ext cx="3048001" cy="3209926"/>
          </a:xfrm>
        </p:spPr>
        <p:txBody>
          <a:bodyPr/>
          <a:lstStyle/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r>
              <a:rPr lang="en-US" dirty="0" err="1" smtClean="0"/>
              <a:t>syms</a:t>
            </a:r>
            <a:r>
              <a:rPr lang="en-US" dirty="0" smtClean="0"/>
              <a:t> x y z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</a:rPr>
              <a:t>z=</a:t>
            </a:r>
            <a:r>
              <a:rPr lang="en-US" dirty="0" smtClean="0"/>
              <a:t>4*x^2 + y^2</a:t>
            </a:r>
          </a:p>
          <a:p>
            <a:pPr algn="l"/>
            <a:r>
              <a:rPr lang="en-US" dirty="0" err="1" smtClean="0"/>
              <a:t>ezsurf</a:t>
            </a:r>
            <a:r>
              <a:rPr lang="en-US" dirty="0" smtClean="0"/>
              <a:t>(x, y, z)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r>
              <a:rPr lang="en-US" dirty="0" err="1" smtClean="0"/>
              <a:t>syms</a:t>
            </a:r>
            <a:r>
              <a:rPr lang="en-US" dirty="0" smtClean="0"/>
              <a:t> x y z t</a:t>
            </a:r>
          </a:p>
          <a:p>
            <a:pPr algn="l"/>
            <a:r>
              <a:rPr lang="en-US" dirty="0" smtClean="0"/>
              <a:t>x=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z</a:t>
            </a:r>
            <a:r>
              <a:rPr lang="en-US" dirty="0" smtClean="0"/>
              <a:t>)/2*</a:t>
            </a:r>
            <a:r>
              <a:rPr lang="en-US" dirty="0" err="1" smtClean="0"/>
              <a:t>cos</a:t>
            </a:r>
            <a:r>
              <a:rPr lang="en-US" dirty="0" smtClean="0"/>
              <a:t>(t)</a:t>
            </a:r>
          </a:p>
          <a:p>
            <a:pPr algn="l"/>
            <a:r>
              <a:rPr lang="en-US" dirty="0" smtClean="0"/>
              <a:t>y=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z</a:t>
            </a:r>
            <a:r>
              <a:rPr lang="en-US" dirty="0" smtClean="0"/>
              <a:t>)*sin(t)</a:t>
            </a:r>
          </a:p>
          <a:p>
            <a:pPr algn="l"/>
            <a:r>
              <a:rPr lang="en-US" dirty="0" err="1" smtClean="0"/>
              <a:t>ezsurf</a:t>
            </a:r>
            <a:r>
              <a:rPr lang="en-US" dirty="0" smtClean="0"/>
              <a:t>(</a:t>
            </a:r>
            <a:r>
              <a:rPr lang="en-US" dirty="0" err="1" smtClean="0"/>
              <a:t>x,y,z</a:t>
            </a:r>
            <a:r>
              <a:rPr lang="en-US" dirty="0" smtClean="0"/>
              <a:t>)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5371" y="1181100"/>
            <a:ext cx="2884304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0862" y="4095750"/>
            <a:ext cx="2875476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33425" y="234958"/>
            <a:ext cx="7772400" cy="688968"/>
          </a:xfrm>
        </p:spPr>
        <p:txBody>
          <a:bodyPr/>
          <a:lstStyle/>
          <a:p>
            <a:r>
              <a:rPr lang="en-US" dirty="0" smtClean="0"/>
              <a:t>Section 12.6: Surface plots</a:t>
            </a:r>
            <a:endParaRPr lang="en-US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50" y="1085850"/>
            <a:ext cx="49720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24249" y="3317182"/>
            <a:ext cx="1914525" cy="2035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3" y="5257800"/>
            <a:ext cx="29432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17900" y="1930400"/>
            <a:ext cx="1770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dirty="0" smtClean="0"/>
              <a:t>lliptic </a:t>
            </a:r>
            <a:r>
              <a:rPr lang="en-US" sz="1600" dirty="0" err="1" smtClean="0"/>
              <a:t>paraboloid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778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809873" y="1797625"/>
            <a:ext cx="1943101" cy="1724026"/>
          </a:xfrm>
        </p:spPr>
        <p:txBody>
          <a:bodyPr/>
          <a:lstStyle/>
          <a:p>
            <a:pPr algn="l"/>
            <a:r>
              <a:rPr lang="en-US" sz="1600" b="1" dirty="0" smtClean="0"/>
              <a:t>(left, top)</a:t>
            </a:r>
          </a:p>
          <a:p>
            <a:pPr algn="l"/>
            <a:r>
              <a:rPr lang="en-US" sz="1600" b="1" dirty="0" err="1" smtClean="0"/>
              <a:t>syms</a:t>
            </a:r>
            <a:r>
              <a:rPr lang="en-US" sz="1600" b="1" dirty="0" smtClean="0"/>
              <a:t> x y z</a:t>
            </a:r>
          </a:p>
          <a:p>
            <a:pPr algn="l"/>
            <a:r>
              <a:rPr lang="en-US" sz="1600" b="1" dirty="0" smtClean="0"/>
              <a:t>z=4*x^2 + y^2</a:t>
            </a:r>
          </a:p>
          <a:p>
            <a:pPr algn="l"/>
            <a:r>
              <a:rPr lang="en-US" sz="1600" b="1" dirty="0" err="1" smtClean="0"/>
              <a:t>ezsurf</a:t>
            </a:r>
            <a:r>
              <a:rPr lang="en-US" sz="1600" b="1" dirty="0" smtClean="0"/>
              <a:t>(x, y, z)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" y="1219200"/>
            <a:ext cx="2445389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921" y="3994150"/>
            <a:ext cx="2310193" cy="172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6405" y="4028413"/>
            <a:ext cx="2328722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060824" y="5209580"/>
            <a:ext cx="25812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(right, bottom)</a:t>
            </a:r>
          </a:p>
          <a:p>
            <a:r>
              <a:rPr lang="en-US" sz="1600" dirty="0" err="1" smtClean="0"/>
              <a:t>syms</a:t>
            </a:r>
            <a:r>
              <a:rPr lang="en-US" sz="1600" dirty="0" smtClean="0"/>
              <a:t> x y z</a:t>
            </a:r>
          </a:p>
          <a:p>
            <a:r>
              <a:rPr lang="en-US" sz="1600" dirty="0" err="1" smtClean="0"/>
              <a:t>ezsurf</a:t>
            </a:r>
            <a:r>
              <a:rPr lang="en-US" sz="1600" dirty="0" smtClean="0"/>
              <a:t>(x^2+y^2,  </a:t>
            </a:r>
            <a:r>
              <a:rPr lang="en-US" sz="1600" dirty="0" smtClean="0">
                <a:solidFill>
                  <a:srgbClr val="FF0000"/>
                </a:solidFill>
              </a:rPr>
              <a:t>'circ'</a:t>
            </a:r>
            <a:r>
              <a:rPr lang="en-US" sz="1600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%</a:t>
            </a:r>
            <a:r>
              <a:rPr lang="en-US" dirty="0" err="1" smtClean="0"/>
              <a:t>ezsurf</a:t>
            </a:r>
            <a:r>
              <a:rPr lang="en-US" dirty="0" smtClean="0"/>
              <a:t>(...,'circ') plots fun (“function”) over a disk centered on the domain.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754" y="1981202"/>
            <a:ext cx="1936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syms</a:t>
            </a:r>
            <a:r>
              <a:rPr lang="en-US" sz="1600" dirty="0" smtClean="0"/>
              <a:t> x y z</a:t>
            </a:r>
          </a:p>
          <a:p>
            <a:r>
              <a:rPr lang="en-US" sz="1600" dirty="0" err="1" smtClean="0"/>
              <a:t>ezsurf</a:t>
            </a:r>
            <a:r>
              <a:rPr lang="en-US" sz="1600" dirty="0" smtClean="0"/>
              <a:t>(4*x^2 + y^2)</a:t>
            </a:r>
            <a:endParaRPr lang="en-US" sz="1600" dirty="0"/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5503" y="1304924"/>
            <a:ext cx="2289624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809873" y="3965587"/>
            <a:ext cx="1935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(left, bottom)</a:t>
            </a:r>
          </a:p>
          <a:p>
            <a:r>
              <a:rPr lang="en-US" sz="1800" dirty="0" err="1" smtClean="0"/>
              <a:t>syms</a:t>
            </a:r>
            <a:r>
              <a:rPr lang="en-US" sz="1800" dirty="0" smtClean="0"/>
              <a:t> x y z</a:t>
            </a:r>
          </a:p>
          <a:p>
            <a:r>
              <a:rPr lang="en-US" sz="1800" dirty="0" err="1" smtClean="0"/>
              <a:t>ezsurf</a:t>
            </a:r>
            <a:r>
              <a:rPr lang="en-US" sz="1800" dirty="0" smtClean="0"/>
              <a:t>(x^2 + y^2)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33425" y="234958"/>
            <a:ext cx="7772400" cy="688968"/>
          </a:xfrm>
        </p:spPr>
        <p:txBody>
          <a:bodyPr/>
          <a:lstStyle/>
          <a:p>
            <a:r>
              <a:rPr lang="en-US" dirty="0" smtClean="0"/>
              <a:t>Section 12.6: Surface plots</a:t>
            </a:r>
            <a:endParaRPr lang="en-US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6"/>
          <a:srcRect l="74202" t="27905"/>
          <a:stretch/>
        </p:blipFill>
        <p:spPr bwMode="auto">
          <a:xfrm>
            <a:off x="3684920" y="1200916"/>
            <a:ext cx="2120195" cy="4313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7"/>
          <a:srcRect l="6304" t="50797" r="70065" b="12575"/>
          <a:stretch/>
        </p:blipFill>
        <p:spPr bwMode="auto">
          <a:xfrm>
            <a:off x="3811875" y="3417791"/>
            <a:ext cx="1866283" cy="32935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20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" y="2733674"/>
            <a:ext cx="3762375" cy="3705226"/>
          </a:xfrm>
        </p:spPr>
        <p:txBody>
          <a:bodyPr/>
          <a:lstStyle/>
          <a:p>
            <a:pPr algn="l"/>
            <a:r>
              <a:rPr lang="es-ES" sz="1800" dirty="0" smtClean="0"/>
              <a:t>%</a:t>
            </a:r>
            <a:r>
              <a:rPr lang="es-ES" sz="1800" dirty="0" err="1" smtClean="0"/>
              <a:t>Hyperbolic</a:t>
            </a:r>
            <a:r>
              <a:rPr lang="es-ES" sz="1800" dirty="0" smtClean="0"/>
              <a:t> </a:t>
            </a:r>
            <a:r>
              <a:rPr lang="es-ES" sz="1800" dirty="0" err="1" smtClean="0"/>
              <a:t>paraboloid</a:t>
            </a:r>
            <a:r>
              <a:rPr lang="es-ES" sz="1800" dirty="0" smtClean="0"/>
              <a:t> </a:t>
            </a:r>
          </a:p>
          <a:p>
            <a:pPr algn="l"/>
            <a:r>
              <a:rPr lang="es-ES" sz="1800" dirty="0" smtClean="0"/>
              <a:t>x = [-10:.5:10]; y=[-10:.5:10]; </a:t>
            </a:r>
          </a:p>
          <a:p>
            <a:pPr algn="l"/>
            <a:r>
              <a:rPr lang="es-ES" sz="1800" dirty="0" smtClean="0"/>
              <a:t>[X, Y] = </a:t>
            </a:r>
            <a:r>
              <a:rPr lang="es-ES" sz="1800" dirty="0" err="1" smtClean="0">
                <a:solidFill>
                  <a:srgbClr val="FF0000"/>
                </a:solidFill>
              </a:rPr>
              <a:t>meshgrid</a:t>
            </a:r>
            <a:r>
              <a:rPr lang="es-ES" sz="1800" dirty="0" smtClean="0"/>
              <a:t>(</a:t>
            </a:r>
            <a:r>
              <a:rPr lang="es-ES" sz="1800" dirty="0" err="1" smtClean="0"/>
              <a:t>x,y</a:t>
            </a:r>
            <a:r>
              <a:rPr lang="es-ES" sz="1800" dirty="0" smtClean="0"/>
              <a:t>); </a:t>
            </a:r>
          </a:p>
          <a:p>
            <a:pPr algn="l"/>
            <a:r>
              <a:rPr lang="es-ES" sz="1800" dirty="0" smtClean="0"/>
              <a:t>Z = Y.^2-X.^2; </a:t>
            </a:r>
          </a:p>
          <a:p>
            <a:pPr algn="l"/>
            <a:r>
              <a:rPr lang="es-ES" sz="1800" dirty="0" smtClean="0">
                <a:solidFill>
                  <a:srgbClr val="FF0000"/>
                </a:solidFill>
              </a:rPr>
              <a:t>surf</a:t>
            </a:r>
            <a:r>
              <a:rPr lang="es-ES" sz="1800" dirty="0" smtClean="0"/>
              <a:t>(X,Y,Z) </a:t>
            </a:r>
          </a:p>
          <a:p>
            <a:pPr algn="l"/>
            <a:r>
              <a:rPr lang="es-ES" sz="1800" dirty="0" err="1" smtClean="0">
                <a:solidFill>
                  <a:srgbClr val="FF0000"/>
                </a:solidFill>
              </a:rPr>
              <a:t>contour</a:t>
            </a:r>
            <a:r>
              <a:rPr lang="es-ES" sz="1800" dirty="0" smtClean="0"/>
              <a:t>(X,Y,Z)</a:t>
            </a:r>
          </a:p>
          <a:p>
            <a:pPr algn="l"/>
            <a:r>
              <a:rPr lang="es-ES" sz="1800" dirty="0" err="1" smtClean="0"/>
              <a:t>xlabel</a:t>
            </a:r>
            <a:r>
              <a:rPr lang="es-ES" sz="1800" dirty="0" smtClean="0"/>
              <a:t> x </a:t>
            </a:r>
          </a:p>
          <a:p>
            <a:pPr algn="l"/>
            <a:r>
              <a:rPr lang="es-ES" sz="1800" dirty="0" err="1" smtClean="0"/>
              <a:t>ylabel</a:t>
            </a:r>
            <a:r>
              <a:rPr lang="es-ES" sz="1800" dirty="0" smtClean="0"/>
              <a:t> y </a:t>
            </a:r>
          </a:p>
          <a:p>
            <a:pPr algn="l"/>
            <a:r>
              <a:rPr lang="es-ES" sz="1800" dirty="0" err="1" smtClean="0"/>
              <a:t>zlabel</a:t>
            </a:r>
            <a:r>
              <a:rPr lang="es-ES" sz="1800" dirty="0" smtClean="0"/>
              <a:t> z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04825" y="1447800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 smtClean="0"/>
          </a:p>
          <a:p>
            <a:r>
              <a:rPr lang="en-US" sz="1800" dirty="0" err="1" smtClean="0"/>
              <a:t>syms</a:t>
            </a:r>
            <a:r>
              <a:rPr lang="en-US" sz="1800" dirty="0" smtClean="0"/>
              <a:t> x y z</a:t>
            </a:r>
          </a:p>
          <a:p>
            <a:r>
              <a:rPr lang="en-US" sz="1800" dirty="0" err="1" smtClean="0"/>
              <a:t>ezsurf</a:t>
            </a:r>
            <a:r>
              <a:rPr lang="en-US" sz="1800" dirty="0" smtClean="0"/>
              <a:t>(y^2-x^2)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0149" y="1085849"/>
            <a:ext cx="3402364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2360" y="3838575"/>
            <a:ext cx="3228704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00338" y="3729038"/>
            <a:ext cx="225742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" y="1114425"/>
            <a:ext cx="37719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42950" y="158758"/>
            <a:ext cx="7772400" cy="688968"/>
          </a:xfrm>
        </p:spPr>
        <p:txBody>
          <a:bodyPr/>
          <a:lstStyle/>
          <a:p>
            <a:r>
              <a:rPr lang="en-US" dirty="0" smtClean="0"/>
              <a:t>Section 12.6: Surface plots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60700" y="1968500"/>
            <a:ext cx="2135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hyperbolic </a:t>
            </a:r>
            <a:r>
              <a:rPr lang="en-US" sz="1600" dirty="0" err="1" smtClean="0"/>
              <a:t>paraboloid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37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19099" y="2149474"/>
            <a:ext cx="4086225" cy="1724026"/>
          </a:xfrm>
        </p:spPr>
        <p:txBody>
          <a:bodyPr/>
          <a:lstStyle/>
          <a:p>
            <a:pPr algn="l"/>
            <a:r>
              <a:rPr lang="en-US" sz="1800" dirty="0" err="1" smtClean="0"/>
              <a:t>syms</a:t>
            </a:r>
            <a:r>
              <a:rPr lang="en-US" sz="1800" dirty="0" smtClean="0"/>
              <a:t> x y z phi theta real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x=sin(phi)*</a:t>
            </a:r>
            <a:r>
              <a:rPr lang="en-US" sz="1800" dirty="0" err="1"/>
              <a:t>cos</a:t>
            </a:r>
            <a:r>
              <a:rPr lang="en-US" sz="1800" dirty="0"/>
              <a:t>(theta</a:t>
            </a:r>
            <a:r>
              <a:rPr lang="en-US" sz="1800" dirty="0" smtClean="0"/>
              <a:t>)</a:t>
            </a:r>
          </a:p>
          <a:p>
            <a:pPr algn="l"/>
            <a:r>
              <a:rPr lang="en-US" sz="1800" dirty="0"/>
              <a:t>y</a:t>
            </a:r>
            <a:r>
              <a:rPr lang="en-US" sz="1800" dirty="0" smtClean="0"/>
              <a:t>=1/3*sin(</a:t>
            </a:r>
            <a:r>
              <a:rPr lang="en-US" sz="1800" dirty="0" smtClean="0">
                <a:solidFill>
                  <a:srgbClr val="FF0000"/>
                </a:solidFill>
              </a:rPr>
              <a:t>phi</a:t>
            </a:r>
            <a:r>
              <a:rPr lang="en-US" sz="1800" dirty="0" smtClean="0"/>
              <a:t>)*sin(</a:t>
            </a:r>
            <a:r>
              <a:rPr lang="en-US" sz="1800" dirty="0" smtClean="0">
                <a:solidFill>
                  <a:srgbClr val="FF0000"/>
                </a:solidFill>
              </a:rPr>
              <a:t>theta</a:t>
            </a:r>
            <a:r>
              <a:rPr lang="en-US" sz="1800" dirty="0" smtClean="0"/>
              <a:t>)</a:t>
            </a:r>
          </a:p>
          <a:p>
            <a:pPr algn="l"/>
            <a:r>
              <a:rPr lang="en-US" sz="1800" dirty="0"/>
              <a:t>z</a:t>
            </a:r>
            <a:r>
              <a:rPr lang="en-US" sz="1800" dirty="0" smtClean="0"/>
              <a:t>=1/2*</a:t>
            </a:r>
            <a:r>
              <a:rPr lang="en-US" sz="1800" dirty="0" err="1" smtClean="0"/>
              <a:t>cos</a:t>
            </a:r>
            <a:r>
              <a:rPr lang="en-US" sz="1800" dirty="0" smtClean="0"/>
              <a:t>(phi)</a:t>
            </a:r>
          </a:p>
          <a:p>
            <a:pPr algn="l"/>
            <a:r>
              <a:rPr lang="en-US" sz="1800" dirty="0" err="1" smtClean="0"/>
              <a:t>ezsurf</a:t>
            </a:r>
            <a:r>
              <a:rPr lang="en-US" sz="1800" dirty="0" smtClean="0"/>
              <a:t>(x, y, z)  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42950" y="158758"/>
            <a:ext cx="7772400" cy="688968"/>
          </a:xfrm>
        </p:spPr>
        <p:txBody>
          <a:bodyPr/>
          <a:lstStyle/>
          <a:p>
            <a:r>
              <a:rPr lang="en-US" dirty="0" smtClean="0"/>
              <a:t>Section 12.6: Surface plots</a:t>
            </a:r>
            <a:endParaRPr lang="en-US" dirty="0"/>
          </a:p>
        </p:txBody>
      </p:sp>
      <p:pic>
        <p:nvPicPr>
          <p:cNvPr id="6" name="Picture 5" descr="Screen Shot 2015-09-02 at 12.17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58" y="1155700"/>
            <a:ext cx="2963141" cy="2247900"/>
          </a:xfrm>
          <a:prstGeom prst="rect">
            <a:avLst/>
          </a:prstGeom>
        </p:spPr>
      </p:pic>
      <p:sp>
        <p:nvSpPr>
          <p:cNvPr id="7" name="Subtitle 3"/>
          <p:cNvSpPr txBox="1">
            <a:spLocks/>
          </p:cNvSpPr>
          <p:nvPr/>
        </p:nvSpPr>
        <p:spPr bwMode="auto">
          <a:xfrm>
            <a:off x="406399" y="4651374"/>
            <a:ext cx="4086225" cy="1724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algn="l"/>
            <a:r>
              <a:rPr lang="en-US" sz="1800" dirty="0" err="1" smtClean="0"/>
              <a:t>syms</a:t>
            </a:r>
            <a:r>
              <a:rPr lang="en-US" sz="1800" dirty="0" smtClean="0"/>
              <a:t> x y z t theta</a:t>
            </a:r>
          </a:p>
          <a:p>
            <a:pPr algn="l"/>
            <a:r>
              <a:rPr lang="en-US" sz="1800" dirty="0" smtClean="0">
                <a:solidFill>
                  <a:srgbClr val="FF0000"/>
                </a:solidFill>
              </a:rPr>
              <a:t>z=t</a:t>
            </a:r>
          </a:p>
          <a:p>
            <a:pPr algn="l"/>
            <a:r>
              <a:rPr lang="en-US" sz="1800" dirty="0"/>
              <a:t>x</a:t>
            </a:r>
            <a:r>
              <a:rPr lang="en-US" sz="1800" dirty="0" smtClean="0"/>
              <a:t>=</a:t>
            </a:r>
            <a:r>
              <a:rPr lang="en-US" sz="1800" dirty="0" err="1" smtClean="0"/>
              <a:t>sqrt</a:t>
            </a:r>
            <a:r>
              <a:rPr lang="en-US" sz="1800" dirty="0" smtClean="0"/>
              <a:t>(1-</a:t>
            </a:r>
            <a:r>
              <a:rPr lang="en-US" sz="1800" dirty="0" smtClean="0">
                <a:solidFill>
                  <a:srgbClr val="FF0000"/>
                </a:solidFill>
              </a:rPr>
              <a:t>t</a:t>
            </a:r>
            <a:r>
              <a:rPr lang="en-US" sz="1800" dirty="0" smtClean="0"/>
              <a:t>^2/4)*</a:t>
            </a:r>
            <a:r>
              <a:rPr lang="en-US" sz="1800" dirty="0" err="1" smtClean="0"/>
              <a:t>cos</a:t>
            </a:r>
            <a:r>
              <a:rPr lang="en-US" sz="1800" dirty="0" smtClean="0"/>
              <a:t>(theta)</a:t>
            </a:r>
          </a:p>
          <a:p>
            <a:pPr algn="l"/>
            <a:r>
              <a:rPr lang="en-US" sz="1800" dirty="0" smtClean="0"/>
              <a:t>y=1/3*</a:t>
            </a:r>
            <a:r>
              <a:rPr lang="en-US" sz="1800" dirty="0" err="1" smtClean="0"/>
              <a:t>sqrt</a:t>
            </a:r>
            <a:r>
              <a:rPr lang="en-US" sz="1800" dirty="0" smtClean="0"/>
              <a:t>(1-</a:t>
            </a:r>
            <a:r>
              <a:rPr lang="en-US" sz="1800" dirty="0" smtClean="0">
                <a:solidFill>
                  <a:srgbClr val="FF0000"/>
                </a:solidFill>
              </a:rPr>
              <a:t>t</a:t>
            </a:r>
            <a:r>
              <a:rPr lang="en-US" sz="1800" dirty="0" smtClean="0"/>
              <a:t>^2/4)*sin(theta)</a:t>
            </a:r>
          </a:p>
          <a:p>
            <a:pPr algn="l"/>
            <a:r>
              <a:rPr lang="en-US" sz="1800" dirty="0" err="1" smtClean="0"/>
              <a:t>ezsurf</a:t>
            </a:r>
            <a:r>
              <a:rPr lang="en-US" sz="1800" dirty="0" smtClean="0"/>
              <a:t>(x, y, z)  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8" name="Picture 7" descr="Screen Shot 2015-09-02 at 12.30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4077192"/>
            <a:ext cx="2984500" cy="2260107"/>
          </a:xfrm>
          <a:prstGeom prst="rect">
            <a:avLst/>
          </a:prstGeom>
        </p:spPr>
      </p:pic>
      <p:pic>
        <p:nvPicPr>
          <p:cNvPr id="9" name="Picture 8" descr="Screen Shot 2015-09-02 at 12.33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64" y="2755900"/>
            <a:ext cx="2363236" cy="2425700"/>
          </a:xfrm>
          <a:prstGeom prst="rect">
            <a:avLst/>
          </a:prstGeom>
        </p:spPr>
      </p:pic>
      <p:pic>
        <p:nvPicPr>
          <p:cNvPr id="10" name="Picture 9" descr="Screen Shot 2015-09-02 at 12.33.1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041400"/>
            <a:ext cx="5130800" cy="1130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35500" y="2070100"/>
            <a:ext cx="926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ellipsoid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272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80999" y="1628774"/>
            <a:ext cx="4086225" cy="1724026"/>
          </a:xfrm>
        </p:spPr>
        <p:txBody>
          <a:bodyPr/>
          <a:lstStyle/>
          <a:p>
            <a:pPr algn="l"/>
            <a:r>
              <a:rPr lang="en-US" sz="1800" dirty="0" err="1" smtClean="0"/>
              <a:t>syms</a:t>
            </a:r>
            <a:r>
              <a:rPr lang="en-US" sz="1800" dirty="0" smtClean="0"/>
              <a:t> x y z t theta</a:t>
            </a:r>
          </a:p>
          <a:p>
            <a:pPr algn="l"/>
            <a:r>
              <a:rPr lang="en-US" sz="1800" dirty="0" smtClean="0"/>
              <a:t>z=t</a:t>
            </a:r>
          </a:p>
          <a:p>
            <a:pPr algn="l"/>
            <a:r>
              <a:rPr lang="en-US" sz="1800" dirty="0" smtClean="0"/>
              <a:t>x=2*</a:t>
            </a:r>
            <a:r>
              <a:rPr lang="en-US" sz="1800" dirty="0" err="1" smtClean="0"/>
              <a:t>sqrt</a:t>
            </a:r>
            <a:r>
              <a:rPr lang="en-US" sz="1800" dirty="0" smtClean="0"/>
              <a:t>(1+t^2/4)*</a:t>
            </a:r>
            <a:r>
              <a:rPr lang="en-US" sz="1800" dirty="0" err="1" smtClean="0"/>
              <a:t>cos</a:t>
            </a:r>
            <a:r>
              <a:rPr lang="en-US" sz="1800" dirty="0" smtClean="0"/>
              <a:t>(theta)</a:t>
            </a:r>
          </a:p>
          <a:p>
            <a:pPr algn="l"/>
            <a:r>
              <a:rPr lang="en-US" sz="1800" dirty="0" smtClean="0"/>
              <a:t>y=</a:t>
            </a:r>
            <a:r>
              <a:rPr lang="en-US" sz="1800" dirty="0" err="1" smtClean="0"/>
              <a:t>sqrt</a:t>
            </a:r>
            <a:r>
              <a:rPr lang="en-US" sz="1800" dirty="0" smtClean="0"/>
              <a:t>(1+t^2/4)*sin(theta)</a:t>
            </a:r>
          </a:p>
          <a:p>
            <a:pPr algn="l"/>
            <a:r>
              <a:rPr lang="en-US" sz="1800" dirty="0" err="1" smtClean="0"/>
              <a:t>ezsurf</a:t>
            </a:r>
            <a:r>
              <a:rPr lang="en-US" sz="1800" dirty="0" smtClean="0"/>
              <a:t>(x, y, z)  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6200" y="3190874"/>
            <a:ext cx="37479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0850" y="3233738"/>
            <a:ext cx="192405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33425" y="234958"/>
            <a:ext cx="7772400" cy="688968"/>
          </a:xfrm>
        </p:spPr>
        <p:txBody>
          <a:bodyPr/>
          <a:lstStyle/>
          <a:p>
            <a:r>
              <a:rPr lang="en-US" dirty="0" smtClean="0"/>
              <a:t>Section 12.6: Surface plots</a:t>
            </a:r>
            <a:endParaRPr lang="en-US" dirty="0"/>
          </a:p>
        </p:txBody>
      </p:sp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8" y="1038225"/>
            <a:ext cx="43148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72200" y="2514600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Hyperboloid of One Sheet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10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3879" y="263040"/>
            <a:ext cx="7772400" cy="409222"/>
          </a:xfrm>
        </p:spPr>
        <p:txBody>
          <a:bodyPr/>
          <a:lstStyle/>
          <a:p>
            <a:r>
              <a:rPr lang="en-US" dirty="0" smtClean="0"/>
              <a:t>The Top Programming Languages 2016</a:t>
            </a:r>
            <a:endParaRPr lang="en-US" dirty="0"/>
          </a:p>
        </p:txBody>
      </p:sp>
      <p:pic>
        <p:nvPicPr>
          <p:cNvPr id="4" name="Picture 3" descr="Screen Shot 2016-08-19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63" y="1139110"/>
            <a:ext cx="5530207" cy="52893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12932" y="2218427"/>
            <a:ext cx="1297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IEEE Spectrum</a:t>
            </a:r>
          </a:p>
          <a:p>
            <a:endParaRPr lang="en-US" sz="1800" dirty="0"/>
          </a:p>
          <a:p>
            <a:r>
              <a:rPr lang="en-US" sz="1800" dirty="0" smtClean="0"/>
              <a:t>Enterprise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75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689" y="140766"/>
            <a:ext cx="7772400" cy="1470025"/>
          </a:xfrm>
        </p:spPr>
        <p:txBody>
          <a:bodyPr/>
          <a:lstStyle/>
          <a:p>
            <a:r>
              <a:rPr lang="en-US" dirty="0" smtClean="0"/>
              <a:t>Python Facts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444" y="1346200"/>
            <a:ext cx="8029221" cy="3536244"/>
          </a:xfrm>
        </p:spPr>
        <p:txBody>
          <a:bodyPr/>
          <a:lstStyle/>
          <a:p>
            <a:pPr marL="457200" lvl="0" indent="-457200" algn="l">
              <a:buFont typeface="Arial"/>
              <a:buChar char="•"/>
            </a:pPr>
            <a:r>
              <a:rPr lang="en-US" dirty="0"/>
              <a:t>Python is an open-source, high-level, OOP scripting languages;</a:t>
            </a:r>
          </a:p>
          <a:p>
            <a:pPr marL="457200" lvl="0" indent="-457200" algn="l">
              <a:buFont typeface="Arial"/>
              <a:buChar char="•"/>
            </a:pPr>
            <a:r>
              <a:rPr lang="en-US" dirty="0"/>
              <a:t>Python Is a widely used, general-purpose, interpreted language; </a:t>
            </a:r>
          </a:p>
          <a:p>
            <a:pPr marL="457200" lvl="0" indent="-457200" algn="l">
              <a:buFont typeface="Arial"/>
              <a:buChar char="•"/>
            </a:pPr>
            <a:r>
              <a:rPr lang="en-US" dirty="0"/>
              <a:t>Python is similar to MATLAB;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Python is recommended by the Raspberry Pi Foundation </a:t>
            </a:r>
          </a:p>
        </p:txBody>
      </p:sp>
    </p:spTree>
    <p:extLst>
      <p:ext uri="{BB962C8B-B14F-4D97-AF65-F5344CB8AC3E}">
        <p14:creationId xmlns:p14="http://schemas.microsoft.com/office/powerpoint/2010/main" val="2561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6"/>
          <a:stretch/>
        </p:blipFill>
        <p:spPr>
          <a:xfrm>
            <a:off x="685800" y="1071007"/>
            <a:ext cx="7620000" cy="501229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853879" y="199540"/>
            <a:ext cx="7772400" cy="409222"/>
          </a:xfrm>
        </p:spPr>
        <p:txBody>
          <a:bodyPr/>
          <a:lstStyle/>
          <a:p>
            <a:r>
              <a:rPr lang="en-US" dirty="0" smtClean="0"/>
              <a:t>The Top Programming Languages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134" y="140766"/>
            <a:ext cx="7772400" cy="1470025"/>
          </a:xfrm>
        </p:spPr>
        <p:txBody>
          <a:bodyPr/>
          <a:lstStyle/>
          <a:p>
            <a:r>
              <a:rPr lang="en-US" dirty="0" smtClean="0"/>
              <a:t>Python Facts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6600" y="1487311"/>
            <a:ext cx="7828844" cy="4397022"/>
          </a:xfrm>
        </p:spPr>
        <p:txBody>
          <a:bodyPr/>
          <a:lstStyle/>
          <a:p>
            <a:pPr lvl="0" algn="l"/>
            <a:r>
              <a:rPr lang="en-US" dirty="0" smtClean="0"/>
              <a:t>Python is often used for</a:t>
            </a:r>
          </a:p>
          <a:p>
            <a:pPr marL="457200" lvl="0" indent="-457200" algn="l">
              <a:buFont typeface="Arial"/>
              <a:buChar char="•"/>
            </a:pPr>
            <a:r>
              <a:rPr lang="en-US" dirty="0" smtClean="0"/>
              <a:t>symbolic </a:t>
            </a:r>
            <a:r>
              <a:rPr lang="en-US" dirty="0"/>
              <a:t>computation,</a:t>
            </a:r>
          </a:p>
          <a:p>
            <a:pPr marL="457200" lvl="0" indent="-457200" algn="l">
              <a:buFont typeface="Arial"/>
              <a:buChar char="•"/>
            </a:pPr>
            <a:r>
              <a:rPr lang="en-US" dirty="0"/>
              <a:t>scientific computing and plotting,</a:t>
            </a:r>
          </a:p>
          <a:p>
            <a:pPr marL="457200" lvl="0" indent="-457200" algn="l">
              <a:buFont typeface="Arial"/>
              <a:buChar char="•"/>
            </a:pPr>
            <a:r>
              <a:rPr lang="en-US" dirty="0"/>
              <a:t>multi-tasking (i.e., fork),</a:t>
            </a:r>
          </a:p>
          <a:p>
            <a:pPr marL="457200" lvl="0" indent="-457200" algn="l">
              <a:buFont typeface="Arial"/>
              <a:buChar char="•"/>
            </a:pPr>
            <a:r>
              <a:rPr lang="en-US" dirty="0"/>
              <a:t>multi-threading,</a:t>
            </a:r>
          </a:p>
          <a:p>
            <a:pPr marL="457200" lvl="0" indent="-457200" algn="l">
              <a:buFont typeface="Arial"/>
              <a:buChar char="•"/>
            </a:pPr>
            <a:r>
              <a:rPr lang="en-US" dirty="0"/>
              <a:t>network programming (TCP/IP, IPC),</a:t>
            </a:r>
          </a:p>
          <a:p>
            <a:pPr marL="457200" lvl="0" indent="-457200" algn="l">
              <a:buFont typeface="Arial"/>
              <a:buChar char="•"/>
            </a:pPr>
            <a:r>
              <a:rPr lang="en-US" dirty="0"/>
              <a:t>MPI parallel computing,</a:t>
            </a:r>
          </a:p>
          <a:p>
            <a:pPr marL="457200" lvl="0" indent="-457200" algn="l">
              <a:buFont typeface="Arial"/>
              <a:buChar char="•"/>
            </a:pPr>
            <a:r>
              <a:rPr lang="en-US" dirty="0"/>
              <a:t>web development, and 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game programming. </a:t>
            </a:r>
          </a:p>
        </p:txBody>
      </p:sp>
    </p:spTree>
    <p:extLst>
      <p:ext uri="{BB962C8B-B14F-4D97-AF65-F5344CB8AC3E}">
        <p14:creationId xmlns:p14="http://schemas.microsoft.com/office/powerpoint/2010/main" val="88075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all" dirty="0" smtClean="0"/>
              <a:t>THE DATA SCIENCE VENN DIAGRAM</a:t>
            </a:r>
            <a:br>
              <a:rPr lang="en-US" sz="2800" cap="all" dirty="0" smtClean="0"/>
            </a:br>
            <a:endParaRPr lang="en-US" sz="2800" dirty="0"/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2"/>
          <a:srcRect l="1752" t="6833" r="3504" b="3416"/>
          <a:stretch>
            <a:fillRect/>
          </a:stretch>
        </p:blipFill>
        <p:spPr bwMode="auto">
          <a:xfrm>
            <a:off x="2000250" y="1075453"/>
            <a:ext cx="5073080" cy="4928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6250" y="6086475"/>
            <a:ext cx="40895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http://drewconway.com/zia/2013/3/26/the-data-science-venn-diagram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4495800"/>
            <a:ext cx="979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Variety</a:t>
            </a:r>
          </a:p>
          <a:p>
            <a:r>
              <a:rPr lang="en-US" sz="1800" dirty="0" smtClean="0"/>
              <a:t>Velocity</a:t>
            </a:r>
          </a:p>
          <a:p>
            <a:r>
              <a:rPr lang="en-US" sz="1800" dirty="0" smtClean="0"/>
              <a:t>Volume</a:t>
            </a:r>
          </a:p>
          <a:p>
            <a:r>
              <a:rPr lang="en-US" sz="1800" smtClean="0"/>
              <a:t>Value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94847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206500"/>
            <a:ext cx="2180505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 err="1"/>
              <a:t>sympy</a:t>
            </a:r>
            <a:r>
              <a:rPr lang="en-US" sz="1600" dirty="0"/>
              <a:t> import *</a:t>
            </a:r>
          </a:p>
          <a:p>
            <a:r>
              <a:rPr lang="en-US" sz="1600" dirty="0" err="1"/>
              <a:t>x,y,z</a:t>
            </a:r>
            <a:r>
              <a:rPr lang="en-US" sz="1600" dirty="0"/>
              <a:t>=symbols("x y z")</a:t>
            </a:r>
          </a:p>
          <a:p>
            <a:r>
              <a:rPr lang="en-US" sz="1600" dirty="0"/>
              <a:t>y=x**6</a:t>
            </a:r>
          </a:p>
          <a:p>
            <a:r>
              <a:rPr lang="en-US" sz="1600" dirty="0"/>
              <a:t>#y=x^5, error</a:t>
            </a:r>
          </a:p>
          <a:p>
            <a:r>
              <a:rPr lang="en-US" sz="1600" dirty="0"/>
              <a:t>ans1=diff(</a:t>
            </a:r>
            <a:r>
              <a:rPr lang="en-US" sz="1600" dirty="0" err="1"/>
              <a:t>y,x</a:t>
            </a:r>
            <a:r>
              <a:rPr lang="en-US" sz="1600" dirty="0"/>
              <a:t>)</a:t>
            </a:r>
          </a:p>
          <a:p>
            <a:r>
              <a:rPr lang="en-US" sz="1600" dirty="0"/>
              <a:t>print(ans1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1600" dirty="0" smtClean="0">
                <a:sym typeface="Wingdings"/>
              </a:rPr>
              <a:t> 6*x**5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#</a:t>
            </a:r>
          </a:p>
          <a:p>
            <a:r>
              <a:rPr lang="en-US" sz="1600" dirty="0"/>
              <a:t>#</a:t>
            </a:r>
          </a:p>
          <a:p>
            <a:r>
              <a:rPr lang="en-US" sz="1600" dirty="0"/>
              <a:t>ans2=integrate(</a:t>
            </a:r>
            <a:r>
              <a:rPr lang="en-US" sz="1600" dirty="0" err="1"/>
              <a:t>y,x</a:t>
            </a:r>
            <a:r>
              <a:rPr lang="en-US" sz="1600" dirty="0"/>
              <a:t>)</a:t>
            </a:r>
          </a:p>
          <a:p>
            <a:r>
              <a:rPr lang="en-US" sz="1600" dirty="0"/>
              <a:t>print(ans2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sz="1600" dirty="0" smtClean="0">
                <a:sym typeface="Wingdings"/>
              </a:rPr>
              <a:t> x**7/7</a:t>
            </a:r>
            <a:endParaRPr lang="en-US" sz="1600" dirty="0"/>
          </a:p>
          <a:p>
            <a:r>
              <a:rPr lang="en-US" sz="1600" dirty="0"/>
              <a:t>#</a:t>
            </a:r>
          </a:p>
          <a:p>
            <a:r>
              <a:rPr lang="en-US" sz="1600" dirty="0"/>
              <a:t>simplify(ans2)</a:t>
            </a:r>
          </a:p>
          <a:p>
            <a:r>
              <a:rPr lang="en-US" sz="1600" dirty="0" smtClean="0"/>
              <a:t>#</a:t>
            </a:r>
            <a:endParaRPr lang="en-US" sz="1600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733425" y="206383"/>
            <a:ext cx="7772400" cy="498468"/>
          </a:xfrm>
        </p:spPr>
        <p:txBody>
          <a:bodyPr/>
          <a:lstStyle/>
          <a:p>
            <a:r>
              <a:rPr lang="en-US" sz="2000" dirty="0" smtClean="0"/>
              <a:t>Symbolic Computation in Python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0" y="1155700"/>
            <a:ext cx="5221802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 err="1"/>
              <a:t>sympy</a:t>
            </a:r>
            <a:r>
              <a:rPr lang="en-US" sz="1600" dirty="0"/>
              <a:t> import *</a:t>
            </a:r>
          </a:p>
          <a:p>
            <a:r>
              <a:rPr lang="en-US" sz="1600" dirty="0" err="1"/>
              <a:t>x,y,z</a:t>
            </a:r>
            <a:r>
              <a:rPr lang="en-US" sz="1600" dirty="0"/>
              <a:t>, n=symbols("x y z n")</a:t>
            </a:r>
          </a:p>
          <a:p>
            <a:r>
              <a:rPr lang="en-US" sz="1600" dirty="0"/>
              <a:t>y=x**n</a:t>
            </a:r>
          </a:p>
          <a:p>
            <a:r>
              <a:rPr lang="en-US" sz="1600" dirty="0"/>
              <a:t>#y=x^5, error</a:t>
            </a:r>
          </a:p>
          <a:p>
            <a:r>
              <a:rPr lang="en-US" sz="1600" dirty="0"/>
              <a:t>ans1=diff(</a:t>
            </a:r>
            <a:r>
              <a:rPr lang="en-US" sz="1600" dirty="0" err="1"/>
              <a:t>y,x</a:t>
            </a:r>
            <a:r>
              <a:rPr lang="en-US" sz="1600" dirty="0"/>
              <a:t>)</a:t>
            </a:r>
          </a:p>
          <a:p>
            <a:r>
              <a:rPr lang="en-US" sz="1600" dirty="0"/>
              <a:t>print(ans1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lang="en-US" sz="1600" dirty="0" smtClean="0">
                <a:sym typeface="Wingdings"/>
              </a:rPr>
              <a:t>n</a:t>
            </a:r>
            <a:r>
              <a:rPr lang="en-US" sz="1600" dirty="0">
                <a:sym typeface="Wingdings"/>
              </a:rPr>
              <a:t>*x**n/</a:t>
            </a:r>
            <a:r>
              <a:rPr lang="en-US" sz="1600" dirty="0" smtClean="0">
                <a:sym typeface="Wingdings"/>
              </a:rPr>
              <a:t>x</a:t>
            </a:r>
          </a:p>
          <a:p>
            <a:endParaRPr lang="en-US" sz="1600" dirty="0"/>
          </a:p>
          <a:p>
            <a:r>
              <a:rPr lang="en-US" sz="1600" dirty="0"/>
              <a:t>#</a:t>
            </a:r>
          </a:p>
          <a:p>
            <a:r>
              <a:rPr lang="en-US" sz="1600" dirty="0"/>
              <a:t>#</a:t>
            </a:r>
          </a:p>
          <a:p>
            <a:r>
              <a:rPr lang="en-US" sz="1600" dirty="0"/>
              <a:t>ans2=integrate(</a:t>
            </a:r>
            <a:r>
              <a:rPr lang="en-US" sz="1600" dirty="0" err="1"/>
              <a:t>y,x</a:t>
            </a:r>
            <a:r>
              <a:rPr lang="en-US" sz="1600" dirty="0"/>
              <a:t>)</a:t>
            </a:r>
          </a:p>
          <a:p>
            <a:r>
              <a:rPr lang="en-US" sz="1600" dirty="0"/>
              <a:t>print(ans2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lang="pl-PL" sz="1600" dirty="0" err="1">
                <a:sym typeface="Wingdings"/>
              </a:rPr>
              <a:t>Piecewise</a:t>
            </a:r>
            <a:r>
              <a:rPr lang="pl-PL" sz="1600" dirty="0">
                <a:sym typeface="Wingdings"/>
              </a:rPr>
              <a:t>((log(x), n == -1), (x**(n + 1)/(n + 1), True))</a:t>
            </a:r>
            <a:endParaRPr lang="en-US" sz="1600" dirty="0"/>
          </a:p>
          <a:p>
            <a:r>
              <a:rPr lang="en-US" sz="1600" dirty="0"/>
              <a:t>#</a:t>
            </a:r>
          </a:p>
          <a:p>
            <a:r>
              <a:rPr lang="en-US" sz="1600" dirty="0"/>
              <a:t>simplify(ans2)</a:t>
            </a:r>
          </a:p>
          <a:p>
            <a:r>
              <a:rPr lang="en-US" sz="1600" dirty="0"/>
              <a:t>#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74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161933"/>
            <a:ext cx="7772400" cy="536568"/>
          </a:xfrm>
        </p:spPr>
        <p:txBody>
          <a:bodyPr/>
          <a:lstStyle/>
          <a:p>
            <a:r>
              <a:rPr lang="en-US" dirty="0" smtClean="0"/>
              <a:t>Ex1 in Python</a:t>
            </a:r>
            <a:endParaRPr lang="en-US" dirty="0"/>
          </a:p>
        </p:txBody>
      </p:sp>
      <p:pic>
        <p:nvPicPr>
          <p:cNvPr id="4" name="Picture 3" descr="ex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2971800"/>
            <a:ext cx="4368800" cy="327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800" y="1409700"/>
            <a:ext cx="3944209" cy="5016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from </a:t>
            </a:r>
            <a:r>
              <a:rPr lang="en-US" sz="1600" dirty="0"/>
              <a:t>mpl_toolkits.mplot3d import axes3d</a:t>
            </a:r>
          </a:p>
          <a:p>
            <a:r>
              <a:rPr lang="en-US" sz="1600" dirty="0"/>
              <a:t>import </a:t>
            </a:r>
            <a:r>
              <a:rPr lang="en-US" sz="1600" dirty="0" err="1"/>
              <a:t>matplotlib.pyplot</a:t>
            </a:r>
            <a:r>
              <a:rPr lang="en-US" sz="1600" dirty="0"/>
              <a:t> as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</a:t>
            </a:r>
            <a:r>
              <a:rPr lang="en-US" sz="1600" dirty="0" err="1"/>
              <a:t>np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fig=</a:t>
            </a:r>
            <a:r>
              <a:rPr lang="en-US" sz="1600" dirty="0" err="1"/>
              <a:t>plt.figure</a:t>
            </a:r>
            <a:r>
              <a:rPr lang="en-US" sz="1600" dirty="0"/>
              <a:t>()</a:t>
            </a:r>
          </a:p>
          <a:p>
            <a:r>
              <a:rPr lang="en-US" sz="1600" dirty="0"/>
              <a:t>ax=axes3d.Axes3D(</a:t>
            </a:r>
            <a:r>
              <a:rPr lang="en-US" sz="1600" dirty="0" err="1"/>
              <a:t>fig,azim</a:t>
            </a:r>
            <a:r>
              <a:rPr lang="en-US" sz="1600" dirty="0"/>
              <a:t>=30,elev=30)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FF0000"/>
                </a:solidFill>
              </a:rPr>
              <a:t>x</a:t>
            </a:r>
            <a:r>
              <a:rPr lang="en-US" sz="1600" dirty="0"/>
              <a:t>=</a:t>
            </a:r>
            <a:r>
              <a:rPr lang="en-US" sz="1600" dirty="0" err="1"/>
              <a:t>np.linspace</a:t>
            </a:r>
            <a:r>
              <a:rPr lang="en-US" sz="1600" dirty="0"/>
              <a:t>(-2,2,40)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y</a:t>
            </a:r>
            <a:r>
              <a:rPr lang="en-US" sz="1600" dirty="0"/>
              <a:t>=</a:t>
            </a:r>
            <a:r>
              <a:rPr lang="en-US" sz="1600" dirty="0" err="1"/>
              <a:t>np.linspace</a:t>
            </a:r>
            <a:r>
              <a:rPr lang="en-US" sz="1600" dirty="0"/>
              <a:t>(-2,2,40)</a:t>
            </a:r>
          </a:p>
          <a:p>
            <a:endParaRPr lang="en-US" sz="1600" dirty="0"/>
          </a:p>
          <a:p>
            <a:r>
              <a:rPr lang="en-US" sz="1600" dirty="0"/>
              <a:t>X, Y=</a:t>
            </a:r>
            <a:r>
              <a:rPr lang="en-US" sz="1600" dirty="0" err="1">
                <a:solidFill>
                  <a:srgbClr val="FF0000"/>
                </a:solidFill>
              </a:rPr>
              <a:t>np.meshgrid</a:t>
            </a:r>
            <a:r>
              <a:rPr lang="en-US" sz="1600" dirty="0"/>
              <a:t>(</a:t>
            </a:r>
            <a:r>
              <a:rPr lang="en-US" sz="1600" dirty="0" err="1"/>
              <a:t>x,y</a:t>
            </a:r>
            <a:r>
              <a:rPr lang="en-US" sz="1600" dirty="0"/>
              <a:t>)</a:t>
            </a:r>
          </a:p>
          <a:p>
            <a:r>
              <a:rPr lang="en-US" sz="1600" dirty="0"/>
              <a:t>Z=X**2</a:t>
            </a:r>
          </a:p>
          <a:p>
            <a:endParaRPr lang="en-US" sz="1600" dirty="0"/>
          </a:p>
          <a:p>
            <a:r>
              <a:rPr lang="en-US" sz="1600" dirty="0" err="1"/>
              <a:t>ax.plot_wireframe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FF0000"/>
                </a:solidFill>
              </a:rPr>
              <a:t>X,Y,Z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ax.set_xlabel</a:t>
            </a:r>
            <a:r>
              <a:rPr lang="en-US" sz="1600" dirty="0"/>
              <a:t>('x-axis')</a:t>
            </a:r>
          </a:p>
          <a:p>
            <a:r>
              <a:rPr lang="en-US" sz="1600" dirty="0" err="1"/>
              <a:t>ax.set_ylabel</a:t>
            </a:r>
            <a:r>
              <a:rPr lang="en-US" sz="1600" dirty="0"/>
              <a:t>('y-axis')</a:t>
            </a:r>
          </a:p>
          <a:p>
            <a:r>
              <a:rPr lang="en-US" sz="1600" dirty="0" err="1"/>
              <a:t>ax.set_zlabel</a:t>
            </a:r>
            <a:r>
              <a:rPr lang="en-US" sz="1600" dirty="0"/>
              <a:t>('z-axis')</a:t>
            </a:r>
          </a:p>
          <a:p>
            <a:endParaRPr lang="en-US" sz="1600" dirty="0"/>
          </a:p>
          <a:p>
            <a:r>
              <a:rPr lang="en-US" sz="1600" dirty="0" err="1"/>
              <a:t>plt.savefig</a:t>
            </a:r>
            <a:r>
              <a:rPr lang="en-US" sz="1600" dirty="0"/>
              <a:t>('ex1.ps')</a:t>
            </a:r>
          </a:p>
          <a:p>
            <a:r>
              <a:rPr lang="en-US" sz="1600" dirty="0" err="1"/>
              <a:t>plt.show</a:t>
            </a:r>
            <a:r>
              <a:rPr lang="en-US" sz="1600" dirty="0"/>
              <a:t>(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525" y="1065213"/>
            <a:ext cx="4229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732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28702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700" y="1016000"/>
            <a:ext cx="3931385" cy="550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mpl_toolkits.mplot3d import axes3d</a:t>
            </a:r>
          </a:p>
          <a:p>
            <a:r>
              <a:rPr lang="en-US" sz="1600" dirty="0"/>
              <a:t>import </a:t>
            </a:r>
            <a:r>
              <a:rPr lang="en-US" sz="1600" dirty="0" err="1"/>
              <a:t>matplotlib.pyplot</a:t>
            </a:r>
            <a:r>
              <a:rPr lang="en-US" sz="1600" dirty="0"/>
              <a:t> as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</a:t>
            </a:r>
            <a:r>
              <a:rPr lang="en-US" sz="1600" dirty="0" err="1"/>
              <a:t>np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fig=</a:t>
            </a:r>
            <a:r>
              <a:rPr lang="en-US" sz="1600" dirty="0" err="1"/>
              <a:t>plt.figure</a:t>
            </a:r>
            <a:r>
              <a:rPr lang="en-US" sz="1600" dirty="0"/>
              <a:t>()</a:t>
            </a:r>
          </a:p>
          <a:p>
            <a:r>
              <a:rPr lang="en-US" sz="1600" dirty="0"/>
              <a:t>ax=axes3d.Axes3D(</a:t>
            </a:r>
            <a:r>
              <a:rPr lang="en-US" sz="1600" dirty="0" err="1"/>
              <a:t>fig,azim</a:t>
            </a:r>
            <a:r>
              <a:rPr lang="en-US" sz="1600" dirty="0"/>
              <a:t>=30,elev=30)</a:t>
            </a:r>
          </a:p>
          <a:p>
            <a:endParaRPr lang="en-US" sz="1600" dirty="0"/>
          </a:p>
          <a:p>
            <a:r>
              <a:rPr lang="en-US" sz="1600" dirty="0"/>
              <a:t>x=</a:t>
            </a:r>
            <a:r>
              <a:rPr lang="en-US" sz="1600" dirty="0" err="1"/>
              <a:t>np.linspace</a:t>
            </a:r>
            <a:r>
              <a:rPr lang="en-US" sz="1600" dirty="0"/>
              <a:t>(-1,1,40)</a:t>
            </a:r>
          </a:p>
          <a:p>
            <a:r>
              <a:rPr lang="en-US" sz="1600" dirty="0"/>
              <a:t>z=</a:t>
            </a:r>
            <a:r>
              <a:rPr lang="en-US" sz="1600" dirty="0" err="1"/>
              <a:t>np.linspace</a:t>
            </a:r>
            <a:r>
              <a:rPr lang="en-US" sz="1600" dirty="0"/>
              <a:t>(-2,2,40)</a:t>
            </a:r>
          </a:p>
          <a:p>
            <a:endParaRPr lang="en-US" sz="1600" dirty="0"/>
          </a:p>
          <a:p>
            <a:r>
              <a:rPr lang="en-US" sz="1600" dirty="0"/>
              <a:t>X, Z=</a:t>
            </a:r>
            <a:r>
              <a:rPr lang="en-US" sz="1600" dirty="0" err="1"/>
              <a:t>np.meshgrid</a:t>
            </a:r>
            <a:r>
              <a:rPr lang="en-US" sz="1600" dirty="0"/>
              <a:t>(</a:t>
            </a:r>
            <a:r>
              <a:rPr lang="en-US" sz="1600" dirty="0" err="1"/>
              <a:t>x,z</a:t>
            </a:r>
            <a:r>
              <a:rPr lang="en-US" sz="1600" dirty="0"/>
              <a:t>)</a:t>
            </a:r>
          </a:p>
          <a:p>
            <a:r>
              <a:rPr lang="en-US" sz="1600" dirty="0"/>
              <a:t>Y=</a:t>
            </a:r>
            <a:r>
              <a:rPr lang="en-US" sz="1600" dirty="0" err="1"/>
              <a:t>np.sqrt</a:t>
            </a:r>
            <a:r>
              <a:rPr lang="en-US" sz="1600" dirty="0"/>
              <a:t>(1-X**2)</a:t>
            </a:r>
          </a:p>
          <a:p>
            <a:endParaRPr lang="en-US" sz="1600" dirty="0"/>
          </a:p>
          <a:p>
            <a:r>
              <a:rPr lang="en-US" sz="1600" dirty="0" err="1"/>
              <a:t>ax.plot_wireframe</a:t>
            </a:r>
            <a:r>
              <a:rPr lang="en-US" sz="1600" dirty="0"/>
              <a:t>(X,Y,Z)</a:t>
            </a:r>
          </a:p>
          <a:p>
            <a:r>
              <a:rPr lang="en-US" sz="1600" dirty="0" err="1"/>
              <a:t>ax.plot_wireframe</a:t>
            </a:r>
            <a:r>
              <a:rPr lang="en-US" sz="1600" dirty="0"/>
              <a:t>(X,-Y,Z)</a:t>
            </a:r>
          </a:p>
          <a:p>
            <a:endParaRPr lang="en-US" sz="1600" dirty="0"/>
          </a:p>
          <a:p>
            <a:r>
              <a:rPr lang="en-US" sz="1600" dirty="0" err="1"/>
              <a:t>ax.set_xlabel</a:t>
            </a:r>
            <a:r>
              <a:rPr lang="en-US" sz="1600" dirty="0"/>
              <a:t>('x-axis')</a:t>
            </a:r>
          </a:p>
          <a:p>
            <a:r>
              <a:rPr lang="en-US" sz="1600" dirty="0" err="1"/>
              <a:t>ax.set_ylabel</a:t>
            </a:r>
            <a:r>
              <a:rPr lang="en-US" sz="1600" dirty="0"/>
              <a:t>('y-axis')</a:t>
            </a:r>
          </a:p>
          <a:p>
            <a:r>
              <a:rPr lang="en-US" sz="1600" dirty="0" err="1"/>
              <a:t>ax.set_zlabel</a:t>
            </a:r>
            <a:r>
              <a:rPr lang="en-US" sz="1600" dirty="0"/>
              <a:t>('z-axis')</a:t>
            </a:r>
          </a:p>
          <a:p>
            <a:endParaRPr lang="en-US" sz="1600" dirty="0"/>
          </a:p>
          <a:p>
            <a:r>
              <a:rPr lang="en-US" sz="1600" dirty="0" err="1"/>
              <a:t>plt.savefig</a:t>
            </a:r>
            <a:r>
              <a:rPr lang="en-US" sz="1600" dirty="0"/>
              <a:t>('ex2.ps')</a:t>
            </a:r>
          </a:p>
          <a:p>
            <a:r>
              <a:rPr lang="en-US" sz="1600" dirty="0" err="1" smtClean="0"/>
              <a:t>plt.show</a:t>
            </a:r>
            <a:r>
              <a:rPr lang="en-US" sz="1600" dirty="0"/>
              <a:t>(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1214" y="1069975"/>
            <a:ext cx="4195762" cy="47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60400" y="161933"/>
            <a:ext cx="7772400" cy="536568"/>
          </a:xfrm>
        </p:spPr>
        <p:txBody>
          <a:bodyPr/>
          <a:lstStyle/>
          <a:p>
            <a:r>
              <a:rPr lang="en-US" dirty="0" smtClean="0"/>
              <a:t>Ex2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3_new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11667" r="7501" b="8332"/>
          <a:stretch/>
        </p:blipFill>
        <p:spPr>
          <a:xfrm>
            <a:off x="5475552" y="3314700"/>
            <a:ext cx="3668448" cy="2984500"/>
          </a:xfrm>
          <a:prstGeom prst="rect">
            <a:avLst/>
          </a:prstGeom>
        </p:spPr>
      </p:pic>
      <p:pic>
        <p:nvPicPr>
          <p:cNvPr id="6" name="Picture 5" descr="Screen Shot 2015-09-02 at 12.33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977900"/>
            <a:ext cx="5130800" cy="113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301" y="1998563"/>
            <a:ext cx="51943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mpl_toolkits.mplot3d import Axes3D</a:t>
            </a:r>
          </a:p>
          <a:p>
            <a:r>
              <a:rPr lang="en-US" sz="1600" dirty="0"/>
              <a:t>import </a:t>
            </a:r>
            <a:r>
              <a:rPr lang="en-US" sz="1600" dirty="0" err="1"/>
              <a:t>matplotlib.pyplot</a:t>
            </a:r>
            <a:r>
              <a:rPr lang="en-US" sz="1600" dirty="0"/>
              <a:t> as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dirty="0"/>
              <a:t>fig = </a:t>
            </a:r>
            <a:r>
              <a:rPr lang="en-US" sz="1600" dirty="0" err="1"/>
              <a:t>plt.figure</a:t>
            </a:r>
            <a:r>
              <a:rPr lang="en-US" sz="1600" dirty="0"/>
              <a:t>()</a:t>
            </a:r>
          </a:p>
          <a:p>
            <a:r>
              <a:rPr lang="en-US" sz="1600" dirty="0"/>
              <a:t>ax = </a:t>
            </a:r>
            <a:r>
              <a:rPr lang="en-US" sz="1600" dirty="0" err="1"/>
              <a:t>fig.add_subplot</a:t>
            </a:r>
            <a:r>
              <a:rPr lang="en-US" sz="1600" dirty="0"/>
              <a:t>(111, projection='3d')</a:t>
            </a:r>
          </a:p>
          <a:p>
            <a:r>
              <a:rPr lang="en-US" sz="1600" dirty="0"/>
              <a:t>u = </a:t>
            </a:r>
            <a:r>
              <a:rPr lang="en-US" sz="1600" dirty="0" err="1"/>
              <a:t>np.linspace</a:t>
            </a:r>
            <a:r>
              <a:rPr lang="en-US" sz="1600" dirty="0"/>
              <a:t>(0, 2 * </a:t>
            </a:r>
            <a:r>
              <a:rPr lang="en-US" sz="1600" dirty="0" err="1"/>
              <a:t>np.pi</a:t>
            </a:r>
            <a:r>
              <a:rPr lang="en-US" sz="1600" dirty="0"/>
              <a:t>, 100)        #theta</a:t>
            </a:r>
          </a:p>
          <a:p>
            <a:r>
              <a:rPr lang="en-US" sz="1600" dirty="0"/>
              <a:t>v = </a:t>
            </a:r>
            <a:r>
              <a:rPr lang="en-US" sz="1600" dirty="0" err="1"/>
              <a:t>np.linspace</a:t>
            </a:r>
            <a:r>
              <a:rPr lang="en-US" sz="1600" dirty="0"/>
              <a:t>(0, </a:t>
            </a:r>
            <a:r>
              <a:rPr lang="en-US" sz="1600" dirty="0" err="1"/>
              <a:t>np.pi</a:t>
            </a:r>
            <a:r>
              <a:rPr lang="en-US" sz="1600" dirty="0"/>
              <a:t>, 100)            #phi</a:t>
            </a:r>
          </a:p>
          <a:p>
            <a:r>
              <a:rPr lang="en-US" sz="1600" dirty="0"/>
              <a:t>x = 1. * </a:t>
            </a:r>
            <a:r>
              <a:rPr lang="en-US" sz="1600" dirty="0" err="1"/>
              <a:t>np.outer</a:t>
            </a:r>
            <a:r>
              <a:rPr lang="en-US" sz="1600" dirty="0"/>
              <a:t>(</a:t>
            </a:r>
            <a:r>
              <a:rPr lang="en-US" sz="1600" dirty="0" err="1"/>
              <a:t>np.cos</a:t>
            </a:r>
            <a:r>
              <a:rPr lang="en-US" sz="1600" dirty="0"/>
              <a:t>(u), </a:t>
            </a:r>
            <a:r>
              <a:rPr lang="en-US" sz="1600" dirty="0" err="1"/>
              <a:t>np.sin</a:t>
            </a:r>
            <a:r>
              <a:rPr lang="en-US" sz="1600" dirty="0"/>
              <a:t>(v))   #outer</a:t>
            </a:r>
            <a:r>
              <a:rPr lang="en-US" sz="1600" dirty="0" smtClean="0"/>
              <a:t>:</a:t>
            </a:r>
            <a:endParaRPr lang="en-US" sz="1600" dirty="0"/>
          </a:p>
          <a:p>
            <a:r>
              <a:rPr lang="en-US" sz="1600" dirty="0"/>
              <a:t>y = 1./3. * </a:t>
            </a:r>
            <a:r>
              <a:rPr lang="en-US" sz="1600" dirty="0" err="1"/>
              <a:t>np.outer</a:t>
            </a:r>
            <a:r>
              <a:rPr lang="en-US" sz="1600" dirty="0"/>
              <a:t>(</a:t>
            </a:r>
            <a:r>
              <a:rPr lang="en-US" sz="1600" dirty="0" err="1"/>
              <a:t>np.sin</a:t>
            </a:r>
            <a:r>
              <a:rPr lang="en-US" sz="1600" dirty="0"/>
              <a:t>(u), </a:t>
            </a:r>
            <a:r>
              <a:rPr lang="en-US" sz="1600" dirty="0" err="1"/>
              <a:t>np.sin</a:t>
            </a:r>
            <a:r>
              <a:rPr lang="en-US" sz="1600" dirty="0"/>
              <a:t>(v))</a:t>
            </a:r>
          </a:p>
          <a:p>
            <a:r>
              <a:rPr lang="en-US" sz="1600" dirty="0"/>
              <a:t>z = 1./2. * </a:t>
            </a:r>
            <a:r>
              <a:rPr lang="en-US" sz="1600" dirty="0" err="1"/>
              <a:t>np.outer</a:t>
            </a:r>
            <a:r>
              <a:rPr lang="en-US" sz="1600" dirty="0"/>
              <a:t>(</a:t>
            </a:r>
            <a:r>
              <a:rPr lang="en-US" sz="1600" dirty="0" err="1"/>
              <a:t>np.ones</a:t>
            </a:r>
            <a:r>
              <a:rPr lang="en-US" sz="1600" dirty="0"/>
              <a:t>(</a:t>
            </a:r>
            <a:r>
              <a:rPr lang="en-US" sz="1600" dirty="0" err="1"/>
              <a:t>np.size</a:t>
            </a:r>
            <a:r>
              <a:rPr lang="en-US" sz="1600" dirty="0"/>
              <a:t>(u)), </a:t>
            </a:r>
            <a:r>
              <a:rPr lang="en-US" sz="1600" dirty="0" err="1"/>
              <a:t>np.cos</a:t>
            </a:r>
            <a:r>
              <a:rPr lang="en-US" sz="1600" dirty="0"/>
              <a:t>(v))</a:t>
            </a:r>
          </a:p>
          <a:p>
            <a:r>
              <a:rPr lang="en-US" sz="1600" dirty="0"/>
              <a:t>#</a:t>
            </a:r>
            <a:r>
              <a:rPr lang="en-US" sz="1600" dirty="0" err="1"/>
              <a:t>ax.plot_surface</a:t>
            </a:r>
            <a:r>
              <a:rPr lang="en-US" sz="1600" dirty="0"/>
              <a:t>(x, y, z,  </a:t>
            </a:r>
            <a:r>
              <a:rPr lang="en-US" sz="1600" dirty="0" err="1"/>
              <a:t>rstride</a:t>
            </a:r>
            <a:r>
              <a:rPr lang="en-US" sz="1600" dirty="0"/>
              <a:t>=4, </a:t>
            </a:r>
            <a:r>
              <a:rPr lang="en-US" sz="1600" dirty="0" err="1"/>
              <a:t>cstride</a:t>
            </a:r>
            <a:r>
              <a:rPr lang="en-US" sz="1600" dirty="0"/>
              <a:t>=4, color='b')</a:t>
            </a:r>
          </a:p>
          <a:p>
            <a:r>
              <a:rPr lang="en-US" sz="1600" dirty="0" err="1"/>
              <a:t>ax.plot_surface</a:t>
            </a:r>
            <a:r>
              <a:rPr lang="en-US" sz="1600" dirty="0"/>
              <a:t>(y, x, z,  </a:t>
            </a:r>
            <a:r>
              <a:rPr lang="en-US" sz="1600" dirty="0" err="1"/>
              <a:t>rstride</a:t>
            </a:r>
            <a:r>
              <a:rPr lang="en-US" sz="1600" dirty="0"/>
              <a:t>=4, </a:t>
            </a:r>
            <a:r>
              <a:rPr lang="en-US" sz="1600" dirty="0" err="1"/>
              <a:t>cstride</a:t>
            </a:r>
            <a:r>
              <a:rPr lang="en-US" sz="1600" dirty="0"/>
              <a:t>=4, color='b')</a:t>
            </a:r>
          </a:p>
          <a:p>
            <a:endParaRPr lang="en-US" sz="1600" dirty="0" smtClean="0"/>
          </a:p>
          <a:p>
            <a:r>
              <a:rPr lang="en-US" sz="1600" dirty="0"/>
              <a:t>ax.set_xlabel('y-axis')</a:t>
            </a:r>
          </a:p>
          <a:p>
            <a:r>
              <a:rPr lang="en-US" sz="1600" dirty="0" err="1"/>
              <a:t>ax.set_ylabel</a:t>
            </a:r>
            <a:r>
              <a:rPr lang="en-US" sz="1600" dirty="0"/>
              <a:t>('x-axis')</a:t>
            </a:r>
          </a:p>
          <a:p>
            <a:r>
              <a:rPr lang="en-US" sz="1600" dirty="0" err="1"/>
              <a:t>ax.set_zlabel</a:t>
            </a:r>
            <a:r>
              <a:rPr lang="en-US" sz="1600" dirty="0"/>
              <a:t>('z-axis')</a:t>
            </a:r>
          </a:p>
          <a:p>
            <a:r>
              <a:rPr lang="en-US" sz="1600" dirty="0" err="1" smtClean="0"/>
              <a:t>plt.savefig</a:t>
            </a:r>
            <a:r>
              <a:rPr lang="en-US" sz="1600" dirty="0"/>
              <a:t>('ex3.ps')</a:t>
            </a:r>
          </a:p>
          <a:p>
            <a:r>
              <a:rPr lang="en-US" sz="1600" dirty="0" err="1"/>
              <a:t>plt.show</a:t>
            </a:r>
            <a:r>
              <a:rPr lang="en-US" sz="1600" dirty="0"/>
              <a:t>()</a:t>
            </a:r>
          </a:p>
          <a:p>
            <a:endParaRPr lang="en-US" sz="1600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60400" y="161933"/>
            <a:ext cx="7772400" cy="536568"/>
          </a:xfrm>
        </p:spPr>
        <p:txBody>
          <a:bodyPr/>
          <a:lstStyle/>
          <a:p>
            <a:r>
              <a:rPr lang="en-US" dirty="0" smtClean="0"/>
              <a:t>Ex3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100" y="1484153"/>
            <a:ext cx="3944209" cy="5170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from </a:t>
            </a:r>
            <a:r>
              <a:rPr lang="en-US" sz="1600" dirty="0"/>
              <a:t>mpl_toolkits.mplot3d import axes3d</a:t>
            </a:r>
          </a:p>
          <a:p>
            <a:r>
              <a:rPr lang="en-US" sz="1600" dirty="0"/>
              <a:t>import </a:t>
            </a:r>
            <a:r>
              <a:rPr lang="en-US" sz="1600" dirty="0" err="1"/>
              <a:t>matplotlib.pyplot</a:t>
            </a:r>
            <a:r>
              <a:rPr lang="en-US" sz="1600" dirty="0"/>
              <a:t> as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</a:t>
            </a:r>
            <a:r>
              <a:rPr lang="en-US" sz="1600" dirty="0" err="1"/>
              <a:t>np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fig=</a:t>
            </a:r>
            <a:r>
              <a:rPr lang="en-US" sz="1600" dirty="0" err="1"/>
              <a:t>plt.figure</a:t>
            </a:r>
            <a:r>
              <a:rPr lang="en-US" sz="1600" dirty="0"/>
              <a:t>()</a:t>
            </a:r>
          </a:p>
          <a:p>
            <a:r>
              <a:rPr lang="en-US" sz="1600" dirty="0"/>
              <a:t>ax=axes3d.Axes3D(</a:t>
            </a:r>
            <a:r>
              <a:rPr lang="en-US" sz="1600" dirty="0" err="1"/>
              <a:t>fig,azim</a:t>
            </a:r>
            <a:r>
              <a:rPr lang="en-US" sz="1600" dirty="0"/>
              <a:t>=30,elev=30)</a:t>
            </a:r>
          </a:p>
          <a:p>
            <a:endParaRPr lang="en-US" sz="1600" dirty="0"/>
          </a:p>
          <a:p>
            <a:r>
              <a:rPr lang="en-US" sz="1600" dirty="0"/>
              <a:t>x=</a:t>
            </a:r>
            <a:r>
              <a:rPr lang="en-US" sz="1600" dirty="0" err="1"/>
              <a:t>np.linspace</a:t>
            </a:r>
            <a:r>
              <a:rPr lang="en-US" sz="1600" dirty="0"/>
              <a:t>(-2,2,40)</a:t>
            </a:r>
          </a:p>
          <a:p>
            <a:r>
              <a:rPr lang="en-US" sz="1600" dirty="0"/>
              <a:t>y=</a:t>
            </a:r>
            <a:r>
              <a:rPr lang="en-US" sz="1600" dirty="0" err="1"/>
              <a:t>np.linspace</a:t>
            </a:r>
            <a:r>
              <a:rPr lang="en-US" sz="1600" dirty="0"/>
              <a:t>(-2,2,40)</a:t>
            </a:r>
          </a:p>
          <a:p>
            <a:endParaRPr lang="en-US" sz="1600" dirty="0"/>
          </a:p>
          <a:p>
            <a:r>
              <a:rPr lang="en-US" sz="1600" dirty="0"/>
              <a:t>X, Y=</a:t>
            </a:r>
            <a:r>
              <a:rPr lang="en-US" sz="1600" dirty="0" err="1"/>
              <a:t>np.meshgrid</a:t>
            </a:r>
            <a:r>
              <a:rPr lang="en-US" sz="1600" dirty="0"/>
              <a:t>(</a:t>
            </a:r>
            <a:r>
              <a:rPr lang="en-US" sz="1600" dirty="0" err="1"/>
              <a:t>x,y</a:t>
            </a:r>
            <a:r>
              <a:rPr lang="en-US" sz="1600" dirty="0"/>
              <a:t>)</a:t>
            </a:r>
          </a:p>
          <a:p>
            <a:r>
              <a:rPr lang="en-US" sz="1600" dirty="0"/>
              <a:t>Z=4*X**2 + Y**2</a:t>
            </a:r>
          </a:p>
          <a:p>
            <a:endParaRPr lang="en-US" sz="1600" dirty="0"/>
          </a:p>
          <a:p>
            <a:r>
              <a:rPr lang="en-US" sz="1600" dirty="0" err="1"/>
              <a:t>ax.plot_wireframe</a:t>
            </a:r>
            <a:r>
              <a:rPr lang="en-US" sz="1600" dirty="0"/>
              <a:t>(X,Y,Z)</a:t>
            </a:r>
          </a:p>
          <a:p>
            <a:r>
              <a:rPr lang="en-US" sz="1600" dirty="0" err="1"/>
              <a:t>ax.set_xlabel</a:t>
            </a:r>
            <a:r>
              <a:rPr lang="en-US" sz="1600" dirty="0"/>
              <a:t>('x-axis')</a:t>
            </a:r>
          </a:p>
          <a:p>
            <a:r>
              <a:rPr lang="en-US" sz="1600" dirty="0" err="1"/>
              <a:t>ax.set_ylabel</a:t>
            </a:r>
            <a:r>
              <a:rPr lang="en-US" sz="1600" dirty="0"/>
              <a:t>('y-axis')</a:t>
            </a:r>
          </a:p>
          <a:p>
            <a:r>
              <a:rPr lang="en-US" sz="1600" dirty="0" err="1"/>
              <a:t>ax.set_zlabel</a:t>
            </a:r>
            <a:r>
              <a:rPr lang="en-US" sz="1600" dirty="0"/>
              <a:t>('z-axis')</a:t>
            </a:r>
          </a:p>
          <a:p>
            <a:endParaRPr lang="en-US" sz="1600" dirty="0"/>
          </a:p>
          <a:p>
            <a:r>
              <a:rPr lang="en-US" sz="1600" dirty="0" err="1"/>
              <a:t>plt.savefig</a:t>
            </a:r>
            <a:r>
              <a:rPr lang="en-US" sz="1600" dirty="0"/>
              <a:t>('ex4.ps')</a:t>
            </a:r>
          </a:p>
          <a:p>
            <a:r>
              <a:rPr lang="en-US" sz="1600" dirty="0" err="1"/>
              <a:t>plt.show</a:t>
            </a:r>
            <a:r>
              <a:rPr lang="en-US" sz="1600" dirty="0"/>
              <a:t>(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5" name="Picture 4" descr="ex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66" y="2806700"/>
            <a:ext cx="4487334" cy="3365500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250" y="1060450"/>
            <a:ext cx="49720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60400" y="161933"/>
            <a:ext cx="7772400" cy="536568"/>
          </a:xfrm>
        </p:spPr>
        <p:txBody>
          <a:bodyPr/>
          <a:lstStyle/>
          <a:p>
            <a:r>
              <a:rPr lang="en-US" dirty="0" smtClean="0"/>
              <a:t>Ex4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67" y="2743200"/>
            <a:ext cx="4741333" cy="355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1436210"/>
            <a:ext cx="3944209" cy="5016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from </a:t>
            </a:r>
            <a:r>
              <a:rPr lang="en-US" sz="1600" dirty="0"/>
              <a:t>mpl_toolkits.mplot3d import axes3d</a:t>
            </a:r>
          </a:p>
          <a:p>
            <a:r>
              <a:rPr lang="en-US" sz="1600" dirty="0"/>
              <a:t>import </a:t>
            </a:r>
            <a:r>
              <a:rPr lang="en-US" sz="1600" dirty="0" err="1"/>
              <a:t>matplotlib.pyplot</a:t>
            </a:r>
            <a:r>
              <a:rPr lang="en-US" sz="1600" dirty="0"/>
              <a:t> as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</a:t>
            </a:r>
            <a:r>
              <a:rPr lang="en-US" sz="1600" dirty="0" err="1"/>
              <a:t>np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fig=</a:t>
            </a:r>
            <a:r>
              <a:rPr lang="en-US" sz="1600" dirty="0" err="1"/>
              <a:t>plt.figure</a:t>
            </a:r>
            <a:r>
              <a:rPr lang="en-US" sz="1600" dirty="0"/>
              <a:t>()</a:t>
            </a:r>
          </a:p>
          <a:p>
            <a:r>
              <a:rPr lang="en-US" sz="1600" dirty="0"/>
              <a:t>ax=axes3d.Axes3D(</a:t>
            </a:r>
            <a:r>
              <a:rPr lang="en-US" sz="1600" dirty="0" err="1"/>
              <a:t>fig,azim</a:t>
            </a:r>
            <a:r>
              <a:rPr lang="en-US" sz="1600" dirty="0"/>
              <a:t>=30,elev=30)</a:t>
            </a:r>
          </a:p>
          <a:p>
            <a:endParaRPr lang="en-US" sz="1600" dirty="0"/>
          </a:p>
          <a:p>
            <a:r>
              <a:rPr lang="en-US" sz="1600" dirty="0"/>
              <a:t>x=</a:t>
            </a:r>
            <a:r>
              <a:rPr lang="en-US" sz="1600" dirty="0" err="1"/>
              <a:t>np.linspace</a:t>
            </a:r>
            <a:r>
              <a:rPr lang="en-US" sz="1600" dirty="0"/>
              <a:t>(-10,10,100)</a:t>
            </a:r>
          </a:p>
          <a:p>
            <a:r>
              <a:rPr lang="en-US" sz="1600" dirty="0"/>
              <a:t>y=</a:t>
            </a:r>
            <a:r>
              <a:rPr lang="en-US" sz="1600" dirty="0" err="1"/>
              <a:t>np.linspace</a:t>
            </a:r>
            <a:r>
              <a:rPr lang="en-US" sz="1600" dirty="0"/>
              <a:t>(-10,10,100)</a:t>
            </a:r>
          </a:p>
          <a:p>
            <a:endParaRPr lang="en-US" sz="1600" dirty="0"/>
          </a:p>
          <a:p>
            <a:r>
              <a:rPr lang="en-US" sz="1600" dirty="0"/>
              <a:t>X, Y=</a:t>
            </a:r>
            <a:r>
              <a:rPr lang="en-US" sz="1600" dirty="0" err="1"/>
              <a:t>np.meshgrid</a:t>
            </a:r>
            <a:r>
              <a:rPr lang="en-US" sz="1600" dirty="0"/>
              <a:t>(</a:t>
            </a:r>
            <a:r>
              <a:rPr lang="en-US" sz="1600" dirty="0" err="1"/>
              <a:t>x,y</a:t>
            </a:r>
            <a:r>
              <a:rPr lang="en-US" sz="1600" dirty="0"/>
              <a:t>)</a:t>
            </a:r>
          </a:p>
          <a:p>
            <a:r>
              <a:rPr lang="en-US" sz="1600" dirty="0"/>
              <a:t>Z= Y**2 - X**2 </a:t>
            </a:r>
          </a:p>
          <a:p>
            <a:endParaRPr lang="en-US" sz="1600" dirty="0"/>
          </a:p>
          <a:p>
            <a:r>
              <a:rPr lang="en-US" sz="1600" dirty="0" err="1"/>
              <a:t>ax.plot_wireframe</a:t>
            </a:r>
            <a:r>
              <a:rPr lang="en-US" sz="1600" dirty="0"/>
              <a:t>(X,Y,Z)</a:t>
            </a:r>
          </a:p>
          <a:p>
            <a:r>
              <a:rPr lang="en-US" sz="1600" dirty="0" err="1"/>
              <a:t>ax.set_xlabel</a:t>
            </a:r>
            <a:r>
              <a:rPr lang="en-US" sz="1600" dirty="0"/>
              <a:t>('x-axis')</a:t>
            </a:r>
          </a:p>
          <a:p>
            <a:r>
              <a:rPr lang="en-US" sz="1600" dirty="0" err="1"/>
              <a:t>ax.set_ylabel</a:t>
            </a:r>
            <a:r>
              <a:rPr lang="en-US" sz="1600" dirty="0"/>
              <a:t>('y-axis')</a:t>
            </a:r>
          </a:p>
          <a:p>
            <a:r>
              <a:rPr lang="en-US" sz="1600" dirty="0" err="1"/>
              <a:t>ax.set_zlabel</a:t>
            </a:r>
            <a:r>
              <a:rPr lang="en-US" sz="1600" dirty="0"/>
              <a:t>('z-axis')</a:t>
            </a:r>
          </a:p>
          <a:p>
            <a:endParaRPr lang="en-US" sz="1600" dirty="0"/>
          </a:p>
          <a:p>
            <a:r>
              <a:rPr lang="en-US" sz="1600" dirty="0" err="1"/>
              <a:t>plt.savefig</a:t>
            </a:r>
            <a:r>
              <a:rPr lang="en-US" sz="1600" dirty="0"/>
              <a:t>('ex5.ps')</a:t>
            </a:r>
          </a:p>
          <a:p>
            <a:r>
              <a:rPr lang="en-US" sz="1600" dirty="0" err="1"/>
              <a:t>plt.show</a:t>
            </a:r>
            <a:r>
              <a:rPr lang="en-US" sz="1600" dirty="0"/>
              <a:t>(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1114425"/>
            <a:ext cx="37719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60400" y="161933"/>
            <a:ext cx="7772400" cy="536568"/>
          </a:xfrm>
        </p:spPr>
        <p:txBody>
          <a:bodyPr/>
          <a:lstStyle/>
          <a:p>
            <a:r>
              <a:rPr lang="en-US" dirty="0" smtClean="0"/>
              <a:t>Ex5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7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600" y="1638300"/>
            <a:ext cx="5158684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mpl_toolkits.mplot3d import Axes3D</a:t>
            </a:r>
          </a:p>
          <a:p>
            <a:r>
              <a:rPr lang="en-US" sz="1600" dirty="0"/>
              <a:t>import </a:t>
            </a:r>
            <a:r>
              <a:rPr lang="en-US" sz="1600" dirty="0" err="1"/>
              <a:t>matplotlib.pyplot</a:t>
            </a:r>
            <a:r>
              <a:rPr lang="en-US" sz="1600" dirty="0"/>
              <a:t> as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dirty="0"/>
              <a:t>fig = </a:t>
            </a:r>
            <a:r>
              <a:rPr lang="en-US" sz="1600" dirty="0" err="1"/>
              <a:t>plt.figure</a:t>
            </a:r>
            <a:r>
              <a:rPr lang="en-US" sz="1600" dirty="0"/>
              <a:t>()</a:t>
            </a:r>
          </a:p>
          <a:p>
            <a:r>
              <a:rPr lang="en-US" sz="1600" dirty="0"/>
              <a:t>ax = </a:t>
            </a:r>
            <a:r>
              <a:rPr lang="en-US" sz="1600" dirty="0" err="1"/>
              <a:t>fig.add_subplot</a:t>
            </a:r>
            <a:r>
              <a:rPr lang="en-US" sz="1600" dirty="0"/>
              <a:t>(111, projection='3d')</a:t>
            </a:r>
          </a:p>
          <a:p>
            <a:r>
              <a:rPr lang="en-US" sz="1600" dirty="0"/>
              <a:t>u = </a:t>
            </a:r>
            <a:r>
              <a:rPr lang="en-US" sz="1600" dirty="0" err="1"/>
              <a:t>np.linspace</a:t>
            </a:r>
            <a:r>
              <a:rPr lang="en-US" sz="1600" dirty="0"/>
              <a:t>(0, 2 * </a:t>
            </a:r>
            <a:r>
              <a:rPr lang="en-US" sz="1600" dirty="0" err="1"/>
              <a:t>np.pi</a:t>
            </a:r>
            <a:r>
              <a:rPr lang="en-US" sz="1600" dirty="0"/>
              <a:t>, 100)        #theta</a:t>
            </a:r>
          </a:p>
          <a:p>
            <a:r>
              <a:rPr lang="en-US" sz="1600" dirty="0"/>
              <a:t>t = </a:t>
            </a:r>
            <a:r>
              <a:rPr lang="en-US" sz="1600" dirty="0" err="1"/>
              <a:t>np.linspace</a:t>
            </a:r>
            <a:r>
              <a:rPr lang="en-US" sz="1600" dirty="0"/>
              <a:t>(-7, 7, 140)             #t</a:t>
            </a:r>
          </a:p>
          <a:p>
            <a:r>
              <a:rPr lang="en-US" sz="1600" dirty="0"/>
              <a:t>x = 2. * </a:t>
            </a:r>
            <a:r>
              <a:rPr lang="en-US" sz="1600" dirty="0" err="1"/>
              <a:t>np.outer</a:t>
            </a:r>
            <a:r>
              <a:rPr lang="en-US" sz="1600" dirty="0"/>
              <a:t>(</a:t>
            </a:r>
            <a:r>
              <a:rPr lang="en-US" sz="1600" dirty="0" err="1"/>
              <a:t>np.cos</a:t>
            </a:r>
            <a:r>
              <a:rPr lang="en-US" sz="1600" dirty="0"/>
              <a:t>(u), </a:t>
            </a:r>
            <a:r>
              <a:rPr lang="en-US" sz="1600" dirty="0" err="1"/>
              <a:t>np.sqrt</a:t>
            </a:r>
            <a:r>
              <a:rPr lang="en-US" sz="1600" dirty="0"/>
              <a:t>(1+t**2/4))  </a:t>
            </a:r>
          </a:p>
          <a:p>
            <a:r>
              <a:rPr lang="en-US" sz="1600" dirty="0"/>
              <a:t>y = 1. * </a:t>
            </a:r>
            <a:r>
              <a:rPr lang="en-US" sz="1600" dirty="0" err="1"/>
              <a:t>np.outer</a:t>
            </a:r>
            <a:r>
              <a:rPr lang="en-US" sz="1600" dirty="0"/>
              <a:t>(</a:t>
            </a:r>
            <a:r>
              <a:rPr lang="en-US" sz="1600" dirty="0" err="1"/>
              <a:t>np.sin</a:t>
            </a:r>
            <a:r>
              <a:rPr lang="en-US" sz="1600" dirty="0"/>
              <a:t>(u), </a:t>
            </a:r>
            <a:r>
              <a:rPr lang="en-US" sz="1600" dirty="0" err="1"/>
              <a:t>np.sqrt</a:t>
            </a:r>
            <a:r>
              <a:rPr lang="en-US" sz="1600" dirty="0"/>
              <a:t>(1+t**2/4))</a:t>
            </a:r>
          </a:p>
          <a:p>
            <a:r>
              <a:rPr lang="en-US" sz="1600" dirty="0"/>
              <a:t>z = 1. * </a:t>
            </a:r>
            <a:r>
              <a:rPr lang="en-US" sz="1600" dirty="0" err="1"/>
              <a:t>np.outer</a:t>
            </a:r>
            <a:r>
              <a:rPr lang="en-US" sz="1600" dirty="0"/>
              <a:t>(</a:t>
            </a:r>
            <a:r>
              <a:rPr lang="en-US" sz="1600" dirty="0" err="1"/>
              <a:t>np.ones</a:t>
            </a:r>
            <a:r>
              <a:rPr lang="en-US" sz="1600" dirty="0"/>
              <a:t>(</a:t>
            </a:r>
            <a:r>
              <a:rPr lang="en-US" sz="1600" dirty="0" err="1"/>
              <a:t>np.size</a:t>
            </a:r>
            <a:r>
              <a:rPr lang="en-US" sz="1600" dirty="0"/>
              <a:t>(u)), t)</a:t>
            </a:r>
          </a:p>
          <a:p>
            <a:r>
              <a:rPr lang="en-US" sz="1600" dirty="0" err="1"/>
              <a:t>ax.plot_surface</a:t>
            </a:r>
            <a:r>
              <a:rPr lang="en-US" sz="1600" dirty="0"/>
              <a:t>(y, x, z,  </a:t>
            </a:r>
            <a:r>
              <a:rPr lang="en-US" sz="1600" dirty="0" err="1"/>
              <a:t>rstride</a:t>
            </a:r>
            <a:r>
              <a:rPr lang="en-US" sz="1600" dirty="0"/>
              <a:t>=4, </a:t>
            </a:r>
            <a:r>
              <a:rPr lang="en-US" sz="1600" dirty="0" err="1"/>
              <a:t>cstride</a:t>
            </a:r>
            <a:r>
              <a:rPr lang="en-US" sz="1600" dirty="0"/>
              <a:t>=4, color='b')</a:t>
            </a:r>
          </a:p>
          <a:p>
            <a:r>
              <a:rPr lang="en-US" sz="1600" dirty="0"/>
              <a:t>#</a:t>
            </a:r>
            <a:r>
              <a:rPr lang="en-US" sz="1600" dirty="0" err="1"/>
              <a:t>ax.plot_surface</a:t>
            </a:r>
            <a:r>
              <a:rPr lang="en-US" sz="1600" dirty="0"/>
              <a:t>(x, y, z,  </a:t>
            </a:r>
            <a:r>
              <a:rPr lang="en-US" sz="1600" dirty="0" err="1"/>
              <a:t>rstride</a:t>
            </a:r>
            <a:r>
              <a:rPr lang="en-US" sz="1600" dirty="0"/>
              <a:t>=4, </a:t>
            </a:r>
            <a:r>
              <a:rPr lang="en-US" sz="1600" dirty="0" err="1"/>
              <a:t>cstride</a:t>
            </a:r>
            <a:r>
              <a:rPr lang="en-US" sz="1600" dirty="0"/>
              <a:t>=4, color='b')</a:t>
            </a:r>
          </a:p>
          <a:p>
            <a:endParaRPr lang="en-US" sz="1600" dirty="0" smtClean="0"/>
          </a:p>
          <a:p>
            <a:r>
              <a:rPr lang="en-US" sz="1600" dirty="0"/>
              <a:t>ax.set_xlabel('y-axis')</a:t>
            </a:r>
          </a:p>
          <a:p>
            <a:r>
              <a:rPr lang="en-US" sz="1600" dirty="0" err="1"/>
              <a:t>ax.set_ylabel</a:t>
            </a:r>
            <a:r>
              <a:rPr lang="en-US" sz="1600" dirty="0"/>
              <a:t>('x-axis')</a:t>
            </a:r>
          </a:p>
          <a:p>
            <a:r>
              <a:rPr lang="en-US" sz="1600" dirty="0" err="1"/>
              <a:t>ax.set_zlabel</a:t>
            </a:r>
            <a:r>
              <a:rPr lang="en-US" sz="1600" dirty="0"/>
              <a:t>('z-axis')</a:t>
            </a:r>
          </a:p>
          <a:p>
            <a:endParaRPr lang="en-US" sz="1600" dirty="0"/>
          </a:p>
          <a:p>
            <a:r>
              <a:rPr lang="en-US" sz="1600" dirty="0" err="1"/>
              <a:t>plt.savefig</a:t>
            </a:r>
            <a:r>
              <a:rPr lang="en-US" sz="1600" dirty="0"/>
              <a:t>('ex6.ps')</a:t>
            </a:r>
          </a:p>
          <a:p>
            <a:r>
              <a:rPr lang="en-US" sz="1600" dirty="0" err="1"/>
              <a:t>plt.show</a:t>
            </a:r>
            <a:r>
              <a:rPr lang="en-US" sz="1600" dirty="0"/>
              <a:t>()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038225"/>
            <a:ext cx="43148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ex6_new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7" t="13288" r="8763" b="8379"/>
          <a:stretch/>
        </p:blipFill>
        <p:spPr>
          <a:xfrm>
            <a:off x="5445218" y="3403600"/>
            <a:ext cx="3444781" cy="279146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60400" y="161933"/>
            <a:ext cx="7772400" cy="536568"/>
          </a:xfrm>
        </p:spPr>
        <p:txBody>
          <a:bodyPr/>
          <a:lstStyle/>
          <a:p>
            <a:r>
              <a:rPr lang="en-US" dirty="0" smtClean="0"/>
              <a:t>Ex6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6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8500" y="238132"/>
            <a:ext cx="7772400" cy="1470025"/>
          </a:xfrm>
        </p:spPr>
        <p:txBody>
          <a:bodyPr/>
          <a:lstStyle/>
          <a:p>
            <a:r>
              <a:rPr lang="en-US" dirty="0" smtClean="0"/>
              <a:t>Ex1 in 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001" y="1828800"/>
            <a:ext cx="414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library(package = "TDA")</a:t>
            </a:r>
          </a:p>
          <a:p>
            <a:r>
              <a:rPr lang="en-US" sz="1600" dirty="0"/>
              <a:t>x=</a:t>
            </a:r>
            <a:r>
              <a:rPr lang="en-US" sz="1600" dirty="0" err="1"/>
              <a:t>seq</a:t>
            </a:r>
            <a:r>
              <a:rPr lang="en-US" sz="1600" dirty="0"/>
              <a:t>(-5, 5, length=100)</a:t>
            </a:r>
          </a:p>
          <a:p>
            <a:r>
              <a:rPr lang="en-US" sz="1600" dirty="0"/>
              <a:t>y=</a:t>
            </a:r>
            <a:r>
              <a:rPr lang="en-US" sz="1600" dirty="0" err="1"/>
              <a:t>seq</a:t>
            </a:r>
            <a:r>
              <a:rPr lang="en-US" sz="1600" dirty="0"/>
              <a:t>(-5, 5, length=100)</a:t>
            </a:r>
          </a:p>
          <a:p>
            <a:r>
              <a:rPr lang="en-US" sz="1600" dirty="0"/>
              <a:t>z=outer(</a:t>
            </a:r>
            <a:r>
              <a:rPr lang="en-US" sz="1600" dirty="0" err="1"/>
              <a:t>x,y</a:t>
            </a:r>
            <a:r>
              <a:rPr lang="en-US" sz="1600" dirty="0"/>
              <a:t>, function(</a:t>
            </a:r>
            <a:r>
              <a:rPr lang="en-US" sz="1600" dirty="0" err="1"/>
              <a:t>x,y</a:t>
            </a:r>
            <a:r>
              <a:rPr lang="en-US" sz="1600" dirty="0"/>
              <a:t>) {x^2})</a:t>
            </a:r>
          </a:p>
          <a:p>
            <a:r>
              <a:rPr lang="en-US" sz="1600" dirty="0" err="1" smtClean="0"/>
              <a:t>persp</a:t>
            </a:r>
            <a:r>
              <a:rPr lang="en-US" sz="1600" dirty="0"/>
              <a:t>(</a:t>
            </a:r>
            <a:r>
              <a:rPr lang="en-US" sz="1600" dirty="0" err="1"/>
              <a:t>x,y,z</a:t>
            </a:r>
            <a:r>
              <a:rPr lang="en-US" sz="1600" dirty="0"/>
              <a:t>, </a:t>
            </a:r>
            <a:r>
              <a:rPr lang="en-US" sz="1600" dirty="0" err="1"/>
              <a:t>xlab</a:t>
            </a:r>
            <a:r>
              <a:rPr lang="en-US" sz="1600" dirty="0"/>
              <a:t>='x', </a:t>
            </a:r>
            <a:r>
              <a:rPr lang="en-US" sz="1600" dirty="0" err="1"/>
              <a:t>ylab</a:t>
            </a:r>
            <a:r>
              <a:rPr lang="en-US" sz="1600" dirty="0"/>
              <a:t>='y', </a:t>
            </a:r>
            <a:r>
              <a:rPr lang="en-US" sz="1600" dirty="0" err="1"/>
              <a:t>zlab</a:t>
            </a:r>
            <a:r>
              <a:rPr lang="en-US" sz="1600" dirty="0"/>
              <a:t>="Z=X^2", theta=</a:t>
            </a:r>
            <a:r>
              <a:rPr lang="en-US" sz="1600" dirty="0" smtClean="0"/>
              <a:t>-50</a:t>
            </a:r>
            <a:r>
              <a:rPr lang="en-US" sz="1600" dirty="0"/>
              <a:t>, phi</a:t>
            </a:r>
            <a:r>
              <a:rPr lang="en-US" sz="1600" dirty="0" smtClean="0"/>
              <a:t>=35, </a:t>
            </a:r>
            <a:r>
              <a:rPr lang="en-US" sz="1600" dirty="0"/>
              <a:t>col='firebrick2')</a:t>
            </a:r>
          </a:p>
          <a:p>
            <a:r>
              <a:rPr lang="en-US" sz="1600" dirty="0"/>
              <a:t>dev.copy2pdf(file="ex1.pdf")</a:t>
            </a:r>
          </a:p>
          <a:p>
            <a:r>
              <a:rPr lang="en-US" sz="1600" dirty="0" err="1"/>
              <a:t>png</a:t>
            </a:r>
            <a:r>
              <a:rPr lang="en-US" sz="1600" dirty="0"/>
              <a:t>("ex1.png")</a:t>
            </a:r>
          </a:p>
          <a:p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1039813"/>
            <a:ext cx="4229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Shot 2016-02-09 at 2.58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10" y="1536700"/>
            <a:ext cx="4528178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0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" y="1841500"/>
            <a:ext cx="52705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library(package = "TDA")</a:t>
            </a:r>
          </a:p>
          <a:p>
            <a:r>
              <a:rPr lang="en-US" sz="1600" dirty="0"/>
              <a:t>library("</a:t>
            </a:r>
            <a:r>
              <a:rPr lang="en-US" sz="1600" dirty="0" err="1"/>
              <a:t>rgl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/>
              <a:t>u = </a:t>
            </a:r>
            <a:r>
              <a:rPr lang="en-US" sz="1600" dirty="0" err="1"/>
              <a:t>seq</a:t>
            </a:r>
            <a:r>
              <a:rPr lang="en-US" sz="1600" dirty="0"/>
              <a:t>(0, 2 * pi, length=100)        #theta</a:t>
            </a:r>
          </a:p>
          <a:p>
            <a:r>
              <a:rPr lang="en-US" sz="1600" dirty="0"/>
              <a:t>ones = array(1, dim=length(u))</a:t>
            </a:r>
          </a:p>
          <a:p>
            <a:r>
              <a:rPr lang="en-US" sz="1600" dirty="0"/>
              <a:t>t = </a:t>
            </a:r>
            <a:r>
              <a:rPr lang="en-US" sz="1600" dirty="0" err="1"/>
              <a:t>seq</a:t>
            </a:r>
            <a:r>
              <a:rPr lang="en-US" sz="1600" dirty="0"/>
              <a:t>(-1, 1, length=100)      #phi</a:t>
            </a:r>
          </a:p>
          <a:p>
            <a:r>
              <a:rPr lang="en-US" sz="1600" dirty="0" err="1"/>
              <a:t>ones_t</a:t>
            </a:r>
            <a:r>
              <a:rPr lang="en-US" sz="1600" dirty="0"/>
              <a:t> = array(1, dim=length(v))</a:t>
            </a:r>
          </a:p>
          <a:p>
            <a:r>
              <a:rPr lang="en-US" sz="1600" dirty="0"/>
              <a:t>x = 1. * outer(</a:t>
            </a:r>
            <a:r>
              <a:rPr lang="en-US" sz="1600" dirty="0" err="1"/>
              <a:t>cos</a:t>
            </a:r>
            <a:r>
              <a:rPr lang="en-US" sz="1600" dirty="0"/>
              <a:t>(u), </a:t>
            </a:r>
            <a:r>
              <a:rPr lang="en-US" sz="1600" dirty="0" err="1"/>
              <a:t>ones_t</a:t>
            </a:r>
            <a:r>
              <a:rPr lang="en-US" sz="1600" dirty="0"/>
              <a:t>)   #outer:</a:t>
            </a:r>
          </a:p>
          <a:p>
            <a:r>
              <a:rPr lang="en-US" sz="1600" dirty="0"/>
              <a:t>y = 1. * outer(sin(u), </a:t>
            </a:r>
            <a:r>
              <a:rPr lang="en-US" sz="1600" dirty="0" err="1"/>
              <a:t>ones_t</a:t>
            </a:r>
            <a:r>
              <a:rPr lang="en-US" sz="1600" dirty="0"/>
              <a:t>)</a:t>
            </a:r>
          </a:p>
          <a:p>
            <a:r>
              <a:rPr lang="fr-FR" sz="1600" dirty="0"/>
              <a:t>z = 1. * </a:t>
            </a:r>
            <a:r>
              <a:rPr lang="fr-FR" sz="1600" dirty="0" err="1"/>
              <a:t>outer</a:t>
            </a:r>
            <a:r>
              <a:rPr lang="fr-FR" sz="1600" dirty="0"/>
              <a:t>(</a:t>
            </a:r>
            <a:r>
              <a:rPr lang="fr-FR" sz="1600" dirty="0" err="1"/>
              <a:t>ones</a:t>
            </a:r>
            <a:r>
              <a:rPr lang="fr-FR" sz="1600" dirty="0"/>
              <a:t>, </a:t>
            </a:r>
            <a:r>
              <a:rPr lang="fr-FR" sz="1600" dirty="0" err="1"/>
              <a:t>t</a:t>
            </a:r>
            <a:r>
              <a:rPr lang="fr-FR" sz="1600" dirty="0"/>
              <a:t>)</a:t>
            </a:r>
          </a:p>
          <a:p>
            <a:endParaRPr lang="fr-FR" sz="1600" dirty="0"/>
          </a:p>
          <a:p>
            <a:r>
              <a:rPr lang="es-ES_tradnl" sz="1600" dirty="0"/>
              <a:t>plot3d(x, y, z,</a:t>
            </a:r>
          </a:p>
          <a:p>
            <a:r>
              <a:rPr lang="fi-FI" sz="1600" dirty="0" err="1" smtClean="0"/>
              <a:t>xlab</a:t>
            </a:r>
            <a:r>
              <a:rPr lang="fi-FI" sz="1600" dirty="0" err="1"/>
              <a:t>="x",ylab="y",zlab="z</a:t>
            </a:r>
            <a:r>
              <a:rPr lang="fi-FI" sz="1600" dirty="0"/>
              <a:t>", </a:t>
            </a:r>
            <a:r>
              <a:rPr lang="fi-FI" sz="1600" dirty="0" err="1"/>
              <a:t>type="s</a:t>
            </a:r>
            <a:r>
              <a:rPr lang="fi-FI" sz="1600" dirty="0"/>
              <a:t>", xlim=c(-1,1), ylim=c(-1,1), size=0.25, </a:t>
            </a:r>
            <a:r>
              <a:rPr lang="fi-FI" sz="1600" dirty="0" err="1"/>
              <a:t>aspect=FALSE</a:t>
            </a:r>
            <a:r>
              <a:rPr lang="fi-FI" sz="1600" dirty="0"/>
              <a:t>)</a:t>
            </a:r>
          </a:p>
          <a:p>
            <a:r>
              <a:rPr lang="fi-FI" sz="1600" dirty="0"/>
              <a:t>surface3d(x,y,z, </a:t>
            </a:r>
            <a:r>
              <a:rPr lang="fi-FI" sz="1600" dirty="0" err="1"/>
              <a:t>color='red</a:t>
            </a:r>
            <a:r>
              <a:rPr lang="fi-FI" sz="1600" dirty="0"/>
              <a:t>')</a:t>
            </a:r>
          </a:p>
          <a:p>
            <a:r>
              <a:rPr lang="fi-FI" sz="1600" dirty="0"/>
              <a:t>dev.copy2pdf(file="ex2.pdf")</a:t>
            </a:r>
          </a:p>
          <a:p>
            <a:r>
              <a:rPr lang="fi-FI" sz="1600" dirty="0"/>
              <a:t>png("ex2.png")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203201"/>
            <a:ext cx="7772400" cy="558800"/>
          </a:xfrm>
        </p:spPr>
        <p:txBody>
          <a:bodyPr/>
          <a:lstStyle/>
          <a:p>
            <a:r>
              <a:rPr lang="en-US" dirty="0" smtClean="0"/>
              <a:t>Ex2 in R 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4" y="1108075"/>
            <a:ext cx="4195762" cy="47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creen Shot 2016-02-09 at 3.30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486207"/>
            <a:ext cx="3721100" cy="366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8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9-02 at 12.33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977900"/>
            <a:ext cx="5130800" cy="11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3201"/>
            <a:ext cx="7772400" cy="558800"/>
          </a:xfrm>
        </p:spPr>
        <p:txBody>
          <a:bodyPr/>
          <a:lstStyle/>
          <a:p>
            <a:r>
              <a:rPr lang="en-US" dirty="0" smtClean="0"/>
              <a:t>Ex3 in R </a:t>
            </a:r>
            <a:endParaRPr lang="en-US" dirty="0"/>
          </a:p>
        </p:txBody>
      </p:sp>
      <p:pic>
        <p:nvPicPr>
          <p:cNvPr id="4" name="Picture 3" descr="Screen Shot 2016-02-09 at 2.0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87" y="2057400"/>
            <a:ext cx="5815514" cy="375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400" y="1828800"/>
            <a:ext cx="45974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library(package = "TDA")</a:t>
            </a:r>
          </a:p>
          <a:p>
            <a:r>
              <a:rPr lang="en-US" sz="1600" dirty="0"/>
              <a:t>library("</a:t>
            </a:r>
            <a:r>
              <a:rPr lang="en-US" sz="1600" dirty="0" err="1"/>
              <a:t>rgl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/>
              <a:t>u = </a:t>
            </a:r>
            <a:r>
              <a:rPr lang="en-US" sz="1600" dirty="0" err="1"/>
              <a:t>seq</a:t>
            </a:r>
            <a:r>
              <a:rPr lang="en-US" sz="1600" dirty="0"/>
              <a:t>(0, 2 * pi, length=100)        #theta</a:t>
            </a:r>
          </a:p>
          <a:p>
            <a:r>
              <a:rPr lang="en-US" sz="1600" dirty="0"/>
              <a:t>ones = array(1, dim=length(u))</a:t>
            </a:r>
          </a:p>
          <a:p>
            <a:r>
              <a:rPr lang="en-US" sz="1600" dirty="0"/>
              <a:t>v = </a:t>
            </a:r>
            <a:r>
              <a:rPr lang="en-US" sz="1600" dirty="0" err="1"/>
              <a:t>seq</a:t>
            </a:r>
            <a:r>
              <a:rPr lang="en-US" sz="1600" dirty="0"/>
              <a:t>(0, pi, length=100)            #phi</a:t>
            </a:r>
          </a:p>
          <a:p>
            <a:r>
              <a:rPr lang="fr-FR" sz="1600" dirty="0"/>
              <a:t>x = 1. * </a:t>
            </a:r>
            <a:r>
              <a:rPr lang="fr-FR" sz="1600" dirty="0" err="1"/>
              <a:t>outer</a:t>
            </a:r>
            <a:r>
              <a:rPr lang="fr-FR" sz="1600" dirty="0"/>
              <a:t>(cos(u), sin(v))   #</a:t>
            </a:r>
            <a:r>
              <a:rPr lang="fr-FR" sz="1600" dirty="0" err="1"/>
              <a:t>outer</a:t>
            </a:r>
            <a:r>
              <a:rPr lang="fr-FR" sz="1600" dirty="0"/>
              <a:t>:</a:t>
            </a:r>
          </a:p>
          <a:p>
            <a:r>
              <a:rPr lang="fr-FR" sz="1600" dirty="0"/>
              <a:t>y = 1./3. * </a:t>
            </a:r>
            <a:r>
              <a:rPr lang="fr-FR" sz="1600" dirty="0" err="1"/>
              <a:t>outer</a:t>
            </a:r>
            <a:r>
              <a:rPr lang="fr-FR" sz="1600" dirty="0"/>
              <a:t>(sin(u), sin(v))</a:t>
            </a:r>
          </a:p>
          <a:p>
            <a:r>
              <a:rPr lang="en-US" sz="1600" dirty="0"/>
              <a:t>z = 1./2. * outer(ones, </a:t>
            </a:r>
            <a:r>
              <a:rPr lang="en-US" sz="1600" dirty="0" err="1"/>
              <a:t>cos</a:t>
            </a:r>
            <a:r>
              <a:rPr lang="en-US" sz="1600" dirty="0"/>
              <a:t>(v))</a:t>
            </a:r>
          </a:p>
          <a:p>
            <a:endParaRPr lang="en-US" sz="1600" dirty="0"/>
          </a:p>
          <a:p>
            <a:r>
              <a:rPr lang="es-ES_tradnl" sz="1600" dirty="0"/>
              <a:t>plot3d(x, y, z,</a:t>
            </a:r>
          </a:p>
          <a:p>
            <a:r>
              <a:rPr lang="fi-FI" sz="1600" dirty="0" err="1"/>
              <a:t>xlab="x",ylab="y",zlab="z</a:t>
            </a:r>
            <a:r>
              <a:rPr lang="fi-FI" sz="1600" dirty="0"/>
              <a:t>", </a:t>
            </a:r>
            <a:r>
              <a:rPr lang="fi-FI" sz="1600" dirty="0" err="1"/>
              <a:t>type="s</a:t>
            </a:r>
            <a:r>
              <a:rPr lang="fi-FI" sz="1600" dirty="0"/>
              <a:t>", xlim=c(-1,1), ylim=c(-0.5,0.5), </a:t>
            </a:r>
            <a:r>
              <a:rPr lang="fi-FI" sz="1600" dirty="0" err="1"/>
              <a:t>col</a:t>
            </a:r>
            <a:r>
              <a:rPr lang="fi-FI" sz="1600" dirty="0"/>
              <a:t> = "</a:t>
            </a:r>
            <a:r>
              <a:rPr lang="fi-FI" sz="1600" dirty="0" err="1"/>
              <a:t>blue</a:t>
            </a:r>
            <a:r>
              <a:rPr lang="fi-FI" sz="1600" dirty="0"/>
              <a:t>", size=0.25, </a:t>
            </a:r>
            <a:r>
              <a:rPr lang="fi-FI" sz="1600" dirty="0" err="1"/>
              <a:t>aspect=FALSE</a:t>
            </a:r>
            <a:r>
              <a:rPr lang="fi-FI" sz="1600" dirty="0"/>
              <a:t>)</a:t>
            </a:r>
          </a:p>
          <a:p>
            <a:r>
              <a:rPr lang="fi-FI" sz="1600" dirty="0"/>
              <a:t>surface3d(x,y,z, </a:t>
            </a:r>
            <a:r>
              <a:rPr lang="fi-FI" sz="1600" dirty="0" err="1"/>
              <a:t>color='red</a:t>
            </a:r>
            <a:r>
              <a:rPr lang="fi-FI" sz="1600" dirty="0"/>
              <a:t>')</a:t>
            </a:r>
          </a:p>
          <a:p>
            <a:r>
              <a:rPr lang="fi-FI" sz="1600" dirty="0"/>
              <a:t>dev.copy2pdf(file="ex3.pdf")</a:t>
            </a:r>
          </a:p>
          <a:p>
            <a:r>
              <a:rPr lang="fi-FI" sz="1600" dirty="0"/>
              <a:t>png("ex3.png")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8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50" y="215907"/>
            <a:ext cx="7772400" cy="1470025"/>
          </a:xfrm>
        </p:spPr>
        <p:txBody>
          <a:bodyPr/>
          <a:lstStyle/>
          <a:p>
            <a:r>
              <a:rPr lang="en-US" smtClean="0"/>
              <a:t>A 10 </a:t>
            </a:r>
            <a:r>
              <a:rPr lang="en-US" dirty="0" smtClean="0"/>
              <a:t>minutes Introduction to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50" y="1171575"/>
            <a:ext cx="8115300" cy="1752600"/>
          </a:xfrm>
        </p:spPr>
        <p:txBody>
          <a:bodyPr/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MatLab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is a powerful software created by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MathWorks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, which is used extensively in mathematics, engineering, and the sciences. 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MatLab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stands for </a:t>
            </a:r>
            <a:r>
              <a:rPr lang="en-US" sz="1800" u="sng" dirty="0" smtClean="0">
                <a:latin typeface="Arial" pitchFamily="34" charset="0"/>
                <a:cs typeface="Arial" pitchFamily="34" charset="0"/>
              </a:rPr>
              <a:t>Mat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rix </a:t>
            </a:r>
            <a:r>
              <a:rPr lang="en-US" sz="1800" u="sng" dirty="0" smtClean="0">
                <a:latin typeface="Arial" pitchFamily="34" charset="0"/>
                <a:cs typeface="Arial" pitchFamily="34" charset="0"/>
              </a:rPr>
              <a:t>Lab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oratory.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l"/>
            <a:r>
              <a:rPr lang="en-US" sz="1800" dirty="0" smtClean="0">
                <a:latin typeface="Arial" pitchFamily="34" charset="0"/>
                <a:cs typeface="Arial" pitchFamily="34" charset="0"/>
              </a:rPr>
              <a:t>Three key capabilities are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Computing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Visualizations (or Graphics)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Symbolic computation (or computer algebra)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  <a:sym typeface="Wingdings"/>
              </a:rPr>
              <a:t>    Symbolic plotting (to get </a:t>
            </a:r>
            <a:r>
              <a:rPr lang="en-US" sz="1800" smtClean="0">
                <a:latin typeface="Arial" pitchFamily="34" charset="0"/>
                <a:cs typeface="Arial" pitchFamily="34" charset="0"/>
                <a:sym typeface="Wingdings"/>
              </a:rPr>
              <a:t>plots for symbolic functions)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371475" y="4552951"/>
            <a:ext cx="84049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References: </a:t>
            </a:r>
          </a:p>
          <a:p>
            <a:endParaRPr lang="en-US" sz="1400" dirty="0" smtClean="0"/>
          </a:p>
          <a:p>
            <a:r>
              <a:rPr lang="en-US" sz="1400" dirty="0" smtClean="0"/>
              <a:t>http://www-rohan.sdsu.edu/~jmahaffy/courses/f15/math337/Lectures.html</a:t>
            </a:r>
          </a:p>
          <a:p>
            <a:r>
              <a:rPr lang="en-US" sz="1400" dirty="0" smtClean="0"/>
              <a:t>http://www-rohan.sdsu.edu/~jmahaffy/courses/f15/math337/beamer/matlab/basic_matlab.pdf</a:t>
            </a:r>
          </a:p>
          <a:p>
            <a:r>
              <a:rPr lang="en-US" sz="1400" dirty="0" smtClean="0"/>
              <a:t>http</a:t>
            </a:r>
            <a:r>
              <a:rPr lang="en-US" sz="1400" dirty="0"/>
              <a:t>://www.mathworks.com/help/pdf_doc/matlab/</a:t>
            </a:r>
            <a:r>
              <a:rPr lang="en-US" sz="1400" dirty="0" smtClean="0"/>
              <a:t>getstart.pdf</a:t>
            </a:r>
          </a:p>
          <a:p>
            <a:r>
              <a:rPr lang="en-US" sz="1400" dirty="0"/>
              <a:t>http://www.maths.dundee.ac.uk/ftp/na-reports/</a:t>
            </a:r>
            <a:r>
              <a:rPr lang="en-US" sz="1400" dirty="0" smtClean="0"/>
              <a:t>MatlabNotes.pdf</a:t>
            </a:r>
          </a:p>
          <a:p>
            <a:r>
              <a:rPr lang="en-US" sz="1400" dirty="0" smtClean="0"/>
              <a:t>http</a:t>
            </a:r>
            <a:r>
              <a:rPr lang="en-US" sz="1400" dirty="0"/>
              <a:t>://www.mathworks.com/academia/student_center/tutorials/launchpad.html</a:t>
            </a:r>
          </a:p>
        </p:txBody>
      </p:sp>
    </p:spTree>
    <p:extLst>
      <p:ext uri="{BB962C8B-B14F-4D97-AF65-F5344CB8AC3E}">
        <p14:creationId xmlns:p14="http://schemas.microsoft.com/office/powerpoint/2010/main" val="20816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000" y="238132"/>
            <a:ext cx="7772400" cy="1470025"/>
          </a:xfrm>
        </p:spPr>
        <p:txBody>
          <a:bodyPr/>
          <a:lstStyle/>
          <a:p>
            <a:r>
              <a:rPr lang="en-US" dirty="0" smtClean="0"/>
              <a:t>Ex4 in R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100" y="1625600"/>
            <a:ext cx="40767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sz="1600" dirty="0" smtClean="0"/>
          </a:p>
          <a:p>
            <a:r>
              <a:rPr lang="en-US" sz="1600" dirty="0"/>
              <a:t>library(package = "TDA")</a:t>
            </a:r>
          </a:p>
          <a:p>
            <a:r>
              <a:rPr lang="en-US" sz="1600" dirty="0"/>
              <a:t>x=</a:t>
            </a:r>
            <a:r>
              <a:rPr lang="en-US" sz="1600" dirty="0" err="1"/>
              <a:t>seq</a:t>
            </a:r>
            <a:r>
              <a:rPr lang="en-US" sz="1600" dirty="0"/>
              <a:t>(-2, 2, length=40)</a:t>
            </a:r>
          </a:p>
          <a:p>
            <a:r>
              <a:rPr lang="en-US" sz="1600" dirty="0"/>
              <a:t>y=</a:t>
            </a:r>
            <a:r>
              <a:rPr lang="en-US" sz="1600" dirty="0" err="1"/>
              <a:t>seq</a:t>
            </a:r>
            <a:r>
              <a:rPr lang="en-US" sz="1600" dirty="0"/>
              <a:t>(-2, 2, length=40)</a:t>
            </a:r>
          </a:p>
          <a:p>
            <a:r>
              <a:rPr lang="en-US" sz="1600" dirty="0"/>
              <a:t>z=outer(</a:t>
            </a:r>
            <a:r>
              <a:rPr lang="en-US" sz="1600" dirty="0" err="1"/>
              <a:t>x,y</a:t>
            </a:r>
            <a:r>
              <a:rPr lang="en-US" sz="1600" dirty="0"/>
              <a:t>, function(</a:t>
            </a:r>
            <a:r>
              <a:rPr lang="en-US" sz="1600" dirty="0" err="1"/>
              <a:t>x,y</a:t>
            </a:r>
            <a:r>
              <a:rPr lang="en-US" sz="1600" dirty="0"/>
              <a:t>) {4*x^2+y^2})</a:t>
            </a:r>
          </a:p>
          <a:p>
            <a:r>
              <a:rPr lang="en-US" sz="1600" dirty="0" err="1"/>
              <a:t>persp</a:t>
            </a:r>
            <a:r>
              <a:rPr lang="en-US" sz="1600" dirty="0"/>
              <a:t>(</a:t>
            </a:r>
            <a:r>
              <a:rPr lang="en-US" sz="1600" dirty="0" err="1"/>
              <a:t>x,y,z</a:t>
            </a:r>
            <a:r>
              <a:rPr lang="en-US" sz="1600" dirty="0"/>
              <a:t>, </a:t>
            </a:r>
            <a:r>
              <a:rPr lang="en-US" sz="1600" dirty="0" err="1"/>
              <a:t>xlab</a:t>
            </a:r>
            <a:r>
              <a:rPr lang="en-US" sz="1600" dirty="0"/>
              <a:t>='x', </a:t>
            </a:r>
            <a:r>
              <a:rPr lang="en-US" sz="1600" dirty="0" err="1"/>
              <a:t>ylab</a:t>
            </a:r>
            <a:r>
              <a:rPr lang="en-US" sz="1600" dirty="0"/>
              <a:t>='y', </a:t>
            </a:r>
            <a:r>
              <a:rPr lang="en-US" sz="1600" dirty="0" err="1"/>
              <a:t>zlab</a:t>
            </a:r>
            <a:r>
              <a:rPr lang="en-US" sz="1600" dirty="0"/>
              <a:t>="Z=4X^2+Y^2", theta=</a:t>
            </a:r>
            <a:r>
              <a:rPr lang="en-US" sz="1600" dirty="0" smtClean="0"/>
              <a:t>-50</a:t>
            </a:r>
            <a:r>
              <a:rPr lang="en-US" sz="1600" dirty="0"/>
              <a:t>, phi</a:t>
            </a:r>
            <a:r>
              <a:rPr lang="en-US" sz="1600" dirty="0" smtClean="0"/>
              <a:t>=35, </a:t>
            </a:r>
            <a:r>
              <a:rPr lang="en-US" sz="1600" dirty="0"/>
              <a:t>col='firebrick2')</a:t>
            </a:r>
          </a:p>
          <a:p>
            <a:r>
              <a:rPr lang="en-US" sz="1600" dirty="0"/>
              <a:t>dev.copy2pdf(file="ex4.pdf")</a:t>
            </a:r>
          </a:p>
          <a:p>
            <a:r>
              <a:rPr lang="en-US" sz="1600" dirty="0" err="1"/>
              <a:t>png</a:t>
            </a:r>
            <a:r>
              <a:rPr lang="en-US" sz="1600" dirty="0"/>
              <a:t>("ex4.png")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 descr="Screen Shot 2016-02-09 at 2.3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88" y="1498600"/>
            <a:ext cx="4658331" cy="4711700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650" y="1073150"/>
            <a:ext cx="49720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356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238132"/>
            <a:ext cx="7772400" cy="1470025"/>
          </a:xfrm>
        </p:spPr>
        <p:txBody>
          <a:bodyPr/>
          <a:lstStyle/>
          <a:p>
            <a:r>
              <a:rPr lang="en-US" dirty="0" smtClean="0"/>
              <a:t>Ex5 in 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Screen Shot 2016-02-09 at 2.3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1" y="1332082"/>
            <a:ext cx="5183999" cy="5360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841500"/>
            <a:ext cx="3873500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library</a:t>
            </a:r>
            <a:r>
              <a:rPr lang="en-US" sz="1600" dirty="0"/>
              <a:t>(package = "TDA")</a:t>
            </a:r>
          </a:p>
          <a:p>
            <a:r>
              <a:rPr lang="en-US" sz="1600" dirty="0"/>
              <a:t>x=</a:t>
            </a:r>
            <a:r>
              <a:rPr lang="en-US" sz="1600" dirty="0" err="1"/>
              <a:t>seq</a:t>
            </a:r>
            <a:r>
              <a:rPr lang="en-US" sz="1600" dirty="0"/>
              <a:t>(-10, 10, length=100)</a:t>
            </a:r>
          </a:p>
          <a:p>
            <a:r>
              <a:rPr lang="en-US" sz="1600" dirty="0"/>
              <a:t>y=</a:t>
            </a:r>
            <a:r>
              <a:rPr lang="en-US" sz="1600" dirty="0" err="1"/>
              <a:t>seq</a:t>
            </a:r>
            <a:r>
              <a:rPr lang="en-US" sz="1600" dirty="0"/>
              <a:t>(-10, 10, length=100)</a:t>
            </a:r>
          </a:p>
          <a:p>
            <a:r>
              <a:rPr lang="en-US" sz="1600" dirty="0"/>
              <a:t>z=outer(</a:t>
            </a:r>
            <a:r>
              <a:rPr lang="en-US" sz="1600" dirty="0" err="1"/>
              <a:t>x,y</a:t>
            </a:r>
            <a:r>
              <a:rPr lang="en-US" sz="1600" dirty="0"/>
              <a:t>, function(</a:t>
            </a:r>
            <a:r>
              <a:rPr lang="en-US" sz="1600" dirty="0" err="1"/>
              <a:t>x,y</a:t>
            </a:r>
            <a:r>
              <a:rPr lang="en-US" sz="1600" dirty="0"/>
              <a:t>) {y^2-x^2})</a:t>
            </a:r>
          </a:p>
          <a:p>
            <a:r>
              <a:rPr lang="en-US" sz="1600" dirty="0" err="1"/>
              <a:t>persp</a:t>
            </a:r>
            <a:r>
              <a:rPr lang="en-US" sz="1600" dirty="0"/>
              <a:t>(</a:t>
            </a:r>
            <a:r>
              <a:rPr lang="en-US" sz="1600" dirty="0" err="1"/>
              <a:t>x,y,z</a:t>
            </a:r>
            <a:r>
              <a:rPr lang="en-US" sz="1600" dirty="0"/>
              <a:t>, </a:t>
            </a:r>
            <a:r>
              <a:rPr lang="en-US" sz="1600" dirty="0" err="1"/>
              <a:t>xlab</a:t>
            </a:r>
            <a:r>
              <a:rPr lang="en-US" sz="1600" dirty="0"/>
              <a:t>='x', </a:t>
            </a:r>
            <a:r>
              <a:rPr lang="en-US" sz="1600" dirty="0" err="1"/>
              <a:t>ylab</a:t>
            </a:r>
            <a:r>
              <a:rPr lang="en-US" sz="1600" dirty="0"/>
              <a:t>='y', </a:t>
            </a:r>
            <a:r>
              <a:rPr lang="en-US" sz="1600" dirty="0" err="1"/>
              <a:t>zlab</a:t>
            </a:r>
            <a:r>
              <a:rPr lang="en-US" sz="1600" dirty="0"/>
              <a:t>="Z=Y^2-X^2", theta=-60, phi=20, col='firebrick2')</a:t>
            </a:r>
          </a:p>
          <a:p>
            <a:r>
              <a:rPr lang="en-US" sz="1600" dirty="0"/>
              <a:t>dev.copy2pdf(file="ex5.pdf")</a:t>
            </a:r>
          </a:p>
          <a:p>
            <a:r>
              <a:rPr lang="en-US" sz="1600" dirty="0" err="1"/>
              <a:t>png</a:t>
            </a:r>
            <a:r>
              <a:rPr lang="en-US" sz="1600" dirty="0"/>
              <a:t>("ex5.png"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1114425"/>
            <a:ext cx="37719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625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8500" y="200032"/>
            <a:ext cx="7772400" cy="1470025"/>
          </a:xfrm>
        </p:spPr>
        <p:txBody>
          <a:bodyPr/>
          <a:lstStyle/>
          <a:p>
            <a:r>
              <a:rPr lang="en-US" dirty="0" smtClean="0"/>
              <a:t>Ex6 in R </a:t>
            </a:r>
            <a:endParaRPr lang="en-US" dirty="0"/>
          </a:p>
        </p:txBody>
      </p:sp>
      <p:pic>
        <p:nvPicPr>
          <p:cNvPr id="4" name="Picture 3" descr="Screen Shot 2016-02-09 at 2.2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22" y="1435100"/>
            <a:ext cx="3818278" cy="383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400" y="1549400"/>
            <a:ext cx="4521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library(package = "TDA")</a:t>
            </a:r>
          </a:p>
          <a:p>
            <a:r>
              <a:rPr lang="en-US" sz="1600" dirty="0"/>
              <a:t>library("</a:t>
            </a:r>
            <a:r>
              <a:rPr lang="en-US" sz="1600" dirty="0" err="1"/>
              <a:t>rgl</a:t>
            </a:r>
            <a:r>
              <a:rPr lang="en-US" sz="1600" dirty="0"/>
              <a:t>")</a:t>
            </a:r>
          </a:p>
          <a:p>
            <a:endParaRPr lang="en-US" sz="1600" dirty="0"/>
          </a:p>
          <a:p>
            <a:r>
              <a:rPr lang="en-US" sz="1600" dirty="0"/>
              <a:t>u = </a:t>
            </a:r>
            <a:r>
              <a:rPr lang="en-US" sz="1600" dirty="0" err="1"/>
              <a:t>seq</a:t>
            </a:r>
            <a:r>
              <a:rPr lang="en-US" sz="1600" dirty="0"/>
              <a:t>(0, 2 * pi, length=100)        #theta</a:t>
            </a:r>
          </a:p>
          <a:p>
            <a:r>
              <a:rPr lang="en-US" sz="1600" dirty="0"/>
              <a:t>ones = array(1, dim=length(u))</a:t>
            </a:r>
          </a:p>
          <a:p>
            <a:r>
              <a:rPr lang="en-US" sz="1600" dirty="0"/>
              <a:t>t = </a:t>
            </a:r>
            <a:r>
              <a:rPr lang="en-US" sz="1600" dirty="0" err="1"/>
              <a:t>seq</a:t>
            </a:r>
            <a:r>
              <a:rPr lang="en-US" sz="1600" dirty="0"/>
              <a:t>(-2*pi, 2*pi, length=100)            #phi</a:t>
            </a:r>
          </a:p>
          <a:p>
            <a:r>
              <a:rPr lang="fr-FR" sz="1600" dirty="0"/>
              <a:t>x = 2. * </a:t>
            </a:r>
            <a:r>
              <a:rPr lang="fr-FR" sz="1600" dirty="0" err="1"/>
              <a:t>outer</a:t>
            </a:r>
            <a:r>
              <a:rPr lang="fr-FR" sz="1600" dirty="0"/>
              <a:t>(cos(u), </a:t>
            </a:r>
            <a:r>
              <a:rPr lang="fr-FR" sz="1600" dirty="0" err="1"/>
              <a:t>sqrt</a:t>
            </a:r>
            <a:r>
              <a:rPr lang="fr-FR" sz="1600" dirty="0"/>
              <a:t>(1+t^2/4))   #</a:t>
            </a:r>
            <a:r>
              <a:rPr lang="fr-FR" sz="1600" dirty="0" err="1"/>
              <a:t>outer</a:t>
            </a:r>
            <a:r>
              <a:rPr lang="fr-FR" sz="1600" dirty="0"/>
              <a:t>:</a:t>
            </a:r>
          </a:p>
          <a:p>
            <a:r>
              <a:rPr lang="fr-FR" sz="1600" dirty="0"/>
              <a:t>y = 1. * </a:t>
            </a:r>
            <a:r>
              <a:rPr lang="fr-FR" sz="1600" dirty="0" err="1"/>
              <a:t>outer</a:t>
            </a:r>
            <a:r>
              <a:rPr lang="fr-FR" sz="1600" dirty="0"/>
              <a:t>(sin(u), </a:t>
            </a:r>
            <a:r>
              <a:rPr lang="fr-FR" sz="1600" dirty="0" err="1"/>
              <a:t>sqrt</a:t>
            </a:r>
            <a:r>
              <a:rPr lang="fr-FR" sz="1600" dirty="0"/>
              <a:t>(1+t^2/4))</a:t>
            </a:r>
          </a:p>
          <a:p>
            <a:r>
              <a:rPr lang="fr-FR" sz="1600" dirty="0"/>
              <a:t>z = 1. * </a:t>
            </a:r>
            <a:r>
              <a:rPr lang="fr-FR" sz="1600" dirty="0" err="1"/>
              <a:t>outer</a:t>
            </a:r>
            <a:r>
              <a:rPr lang="fr-FR" sz="1600" dirty="0"/>
              <a:t>(</a:t>
            </a:r>
            <a:r>
              <a:rPr lang="fr-FR" sz="1600" dirty="0" err="1"/>
              <a:t>ones</a:t>
            </a:r>
            <a:r>
              <a:rPr lang="fr-FR" sz="1600" dirty="0"/>
              <a:t>, </a:t>
            </a:r>
            <a:r>
              <a:rPr lang="fr-FR" sz="1600" dirty="0" err="1"/>
              <a:t>t</a:t>
            </a:r>
            <a:r>
              <a:rPr lang="fr-FR" sz="1600" dirty="0"/>
              <a:t>)</a:t>
            </a:r>
          </a:p>
          <a:p>
            <a:endParaRPr lang="fr-FR" sz="1600" dirty="0"/>
          </a:p>
          <a:p>
            <a:r>
              <a:rPr lang="es-ES_tradnl" sz="1600" dirty="0"/>
              <a:t>plot3d(x, y, z,</a:t>
            </a:r>
          </a:p>
          <a:p>
            <a:r>
              <a:rPr lang="fi-FI" sz="1600" dirty="0" err="1"/>
              <a:t>xlab="x",ylab="y",zlab="z</a:t>
            </a:r>
            <a:r>
              <a:rPr lang="fi-FI" sz="1600" dirty="0"/>
              <a:t>", </a:t>
            </a:r>
            <a:r>
              <a:rPr lang="fi-FI" sz="1600" dirty="0" err="1"/>
              <a:t>type="s</a:t>
            </a:r>
            <a:r>
              <a:rPr lang="fi-FI" sz="1600" dirty="0"/>
              <a:t>", xlim=c(-1,1), ylim=c(-0.5,0.5), </a:t>
            </a:r>
            <a:r>
              <a:rPr lang="fi-FI" sz="1600" dirty="0" err="1"/>
              <a:t>col</a:t>
            </a:r>
            <a:r>
              <a:rPr lang="fi-FI" sz="1600" dirty="0"/>
              <a:t> = "</a:t>
            </a:r>
            <a:r>
              <a:rPr lang="fi-FI" sz="1600" dirty="0" err="1"/>
              <a:t>blue</a:t>
            </a:r>
            <a:r>
              <a:rPr lang="fi-FI" sz="1600" dirty="0"/>
              <a:t>", size=0.25, </a:t>
            </a:r>
            <a:r>
              <a:rPr lang="fi-FI" sz="1600" dirty="0" err="1"/>
              <a:t>aspect=FALSE</a:t>
            </a:r>
            <a:r>
              <a:rPr lang="fi-FI" sz="1600" dirty="0"/>
              <a:t>)</a:t>
            </a:r>
          </a:p>
          <a:p>
            <a:r>
              <a:rPr lang="fi-FI" sz="1600" dirty="0"/>
              <a:t>surface3d(x,y,z, </a:t>
            </a:r>
            <a:r>
              <a:rPr lang="fi-FI" sz="1600" dirty="0" err="1"/>
              <a:t>color='red</a:t>
            </a:r>
            <a:r>
              <a:rPr lang="fi-FI" sz="1600" dirty="0"/>
              <a:t>')</a:t>
            </a:r>
          </a:p>
          <a:p>
            <a:r>
              <a:rPr lang="fi-FI" sz="1600" dirty="0"/>
              <a:t>dev.copy2pdf(file="ex6.pdf")</a:t>
            </a:r>
          </a:p>
          <a:p>
            <a:r>
              <a:rPr lang="fi-FI" sz="1600" dirty="0"/>
              <a:t>png("ex6.png")</a:t>
            </a:r>
          </a:p>
          <a:p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1038225"/>
            <a:ext cx="43148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1808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98500" y="238132"/>
            <a:ext cx="7772400" cy="1470025"/>
          </a:xfrm>
        </p:spPr>
        <p:txBody>
          <a:bodyPr/>
          <a:lstStyle/>
          <a:p>
            <a:r>
              <a:rPr lang="en-US" dirty="0" smtClean="0"/>
              <a:t>Ex1 in Julia</a:t>
            </a:r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1039813"/>
            <a:ext cx="4229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ex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404850"/>
            <a:ext cx="4660900" cy="3614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100" y="1460500"/>
            <a:ext cx="4051300" cy="520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using </a:t>
            </a:r>
            <a:r>
              <a:rPr lang="en-US" sz="1400" dirty="0" err="1" smtClean="0"/>
              <a:t>PyPlot</a:t>
            </a:r>
            <a:endParaRPr lang="en-US" sz="1400" dirty="0"/>
          </a:p>
          <a:p>
            <a:r>
              <a:rPr lang="en-US" sz="1400" dirty="0"/>
              <a:t>using </a:t>
            </a:r>
            <a:r>
              <a:rPr lang="en-US" sz="1400" dirty="0" err="1"/>
              <a:t>QuantEcon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fig = figure()</a:t>
            </a:r>
          </a:p>
          <a:p>
            <a:r>
              <a:rPr lang="fr-FR" sz="1400" dirty="0" smtClean="0"/>
              <a:t>x </a:t>
            </a:r>
            <a:r>
              <a:rPr lang="fr-FR" sz="1400" dirty="0"/>
              <a:t>= </a:t>
            </a:r>
            <a:r>
              <a:rPr lang="fr-FR" sz="1400" dirty="0" err="1"/>
              <a:t>linspace</a:t>
            </a:r>
            <a:r>
              <a:rPr lang="fr-FR" sz="1400" dirty="0"/>
              <a:t>(-5, 5, 100)</a:t>
            </a:r>
          </a:p>
          <a:p>
            <a:r>
              <a:rPr lang="fr-FR" sz="1400" dirty="0"/>
              <a:t>y = </a:t>
            </a:r>
            <a:r>
              <a:rPr lang="fr-FR" sz="1400" dirty="0" err="1"/>
              <a:t>linspace</a:t>
            </a:r>
            <a:r>
              <a:rPr lang="fr-FR" sz="1400" dirty="0"/>
              <a:t>(-5, 5, 100)</a:t>
            </a:r>
          </a:p>
          <a:p>
            <a:r>
              <a:rPr lang="fr-FR" sz="1400" dirty="0" smtClean="0"/>
              <a:t>X</a:t>
            </a:r>
            <a:r>
              <a:rPr lang="fr-FR" sz="1400" dirty="0"/>
              <a:t>, Y = </a:t>
            </a:r>
            <a:r>
              <a:rPr lang="fr-FR" sz="1400" dirty="0" err="1"/>
              <a:t>meshgrid</a:t>
            </a:r>
            <a:r>
              <a:rPr lang="fr-FR" sz="1400" dirty="0"/>
              <a:t>(</a:t>
            </a:r>
            <a:r>
              <a:rPr lang="fr-FR" sz="1400" dirty="0" err="1"/>
              <a:t>collect</a:t>
            </a:r>
            <a:r>
              <a:rPr lang="fr-FR" sz="1400" dirty="0"/>
              <a:t>(x), </a:t>
            </a:r>
            <a:r>
              <a:rPr lang="fr-FR" sz="1400" dirty="0" err="1"/>
              <a:t>collect</a:t>
            </a:r>
            <a:r>
              <a:rPr lang="fr-FR" sz="1400" dirty="0"/>
              <a:t>(y))</a:t>
            </a:r>
          </a:p>
          <a:p>
            <a:r>
              <a:rPr lang="fr-FR" sz="1400" dirty="0"/>
              <a:t>Z = X.^2</a:t>
            </a:r>
          </a:p>
          <a:p>
            <a:r>
              <a:rPr lang="fr-FR" sz="1400" dirty="0"/>
              <a:t>#surf = </a:t>
            </a:r>
            <a:r>
              <a:rPr lang="fr-FR" sz="1400" dirty="0" err="1"/>
              <a:t>plot_surface</a:t>
            </a:r>
            <a:r>
              <a:rPr lang="fr-FR" sz="1400" dirty="0"/>
              <a:t>(X, Y, Z, </a:t>
            </a:r>
            <a:r>
              <a:rPr lang="fr-FR" sz="1400" dirty="0" err="1"/>
              <a:t>rstride</a:t>
            </a:r>
            <a:r>
              <a:rPr lang="fr-FR" sz="1400" dirty="0"/>
              <a:t>=1, </a:t>
            </a:r>
            <a:r>
              <a:rPr lang="fr-FR" sz="1400" dirty="0" err="1"/>
              <a:t>cstride</a:t>
            </a:r>
            <a:r>
              <a:rPr lang="fr-FR" sz="1400" dirty="0"/>
              <a:t>=1, </a:t>
            </a:r>
            <a:r>
              <a:rPr lang="fr-FR" sz="1400" dirty="0" err="1"/>
              <a:t>linewidth</a:t>
            </a:r>
            <a:r>
              <a:rPr lang="fr-FR" sz="1400" dirty="0"/>
              <a:t>=0, </a:t>
            </a:r>
            <a:r>
              <a:rPr lang="fr-FR" sz="1400" dirty="0" err="1"/>
              <a:t>antialiased</a:t>
            </a:r>
            <a:r>
              <a:rPr lang="fr-FR" sz="1400" dirty="0"/>
              <a:t>=false, </a:t>
            </a:r>
            <a:r>
              <a:rPr lang="fr-FR" sz="1400" dirty="0" err="1"/>
              <a:t>cmap</a:t>
            </a:r>
            <a:r>
              <a:rPr lang="fr-FR" sz="1400" dirty="0"/>
              <a:t>="</a:t>
            </a:r>
            <a:r>
              <a:rPr lang="fr-FR" sz="1400" dirty="0" err="1"/>
              <a:t>coolwarm</a:t>
            </a:r>
            <a:r>
              <a:rPr lang="fr-FR" sz="1400" dirty="0"/>
              <a:t>")</a:t>
            </a:r>
          </a:p>
          <a:p>
            <a:r>
              <a:rPr lang="fr-FR" sz="1400" dirty="0"/>
              <a:t>surf = </a:t>
            </a:r>
            <a:r>
              <a:rPr lang="fr-FR" sz="1400" dirty="0" err="1"/>
              <a:t>plot_surface</a:t>
            </a:r>
            <a:r>
              <a:rPr lang="fr-FR" sz="1400" dirty="0"/>
              <a:t>(x, y, Z, </a:t>
            </a:r>
            <a:r>
              <a:rPr lang="fr-FR" sz="1400" dirty="0" err="1"/>
              <a:t>rstride</a:t>
            </a:r>
            <a:r>
              <a:rPr lang="fr-FR" sz="1400" dirty="0"/>
              <a:t>=1, </a:t>
            </a:r>
            <a:r>
              <a:rPr lang="fr-FR" sz="1400" dirty="0" err="1"/>
              <a:t>cstride</a:t>
            </a:r>
            <a:r>
              <a:rPr lang="fr-FR" sz="1400" dirty="0"/>
              <a:t>=1, </a:t>
            </a:r>
            <a:r>
              <a:rPr lang="fr-FR" sz="1400" dirty="0" err="1"/>
              <a:t>linewidth</a:t>
            </a:r>
            <a:r>
              <a:rPr lang="fr-FR" sz="1400" dirty="0"/>
              <a:t>=0, </a:t>
            </a:r>
            <a:r>
              <a:rPr lang="fr-FR" sz="1400" dirty="0" err="1"/>
              <a:t>antialiased</a:t>
            </a:r>
            <a:r>
              <a:rPr lang="fr-FR" sz="1400" dirty="0"/>
              <a:t>=false, </a:t>
            </a:r>
            <a:r>
              <a:rPr lang="fr-FR" sz="1400" dirty="0" err="1"/>
              <a:t>cmap</a:t>
            </a:r>
            <a:r>
              <a:rPr lang="fr-FR" sz="1400" dirty="0"/>
              <a:t>="</a:t>
            </a:r>
            <a:r>
              <a:rPr lang="fr-FR" sz="1400" dirty="0" err="1"/>
              <a:t>coolwarm</a:t>
            </a:r>
            <a:r>
              <a:rPr lang="fr-FR" sz="1400" dirty="0"/>
              <a:t>")</a:t>
            </a:r>
          </a:p>
          <a:p>
            <a:r>
              <a:rPr lang="fr-FR" sz="1400" dirty="0"/>
              <a:t>#</a:t>
            </a:r>
            <a:r>
              <a:rPr lang="fr-FR" sz="1400" dirty="0" err="1"/>
              <a:t>zlim</a:t>
            </a:r>
            <a:r>
              <a:rPr lang="fr-FR" sz="1400" dirty="0"/>
              <a:t>(-1.01,1.01)</a:t>
            </a:r>
          </a:p>
          <a:p>
            <a:r>
              <a:rPr lang="fr-FR" sz="1400" dirty="0" err="1"/>
              <a:t>ax</a:t>
            </a:r>
            <a:r>
              <a:rPr lang="fr-FR" sz="1400" dirty="0"/>
              <a:t> = </a:t>
            </a:r>
            <a:r>
              <a:rPr lang="fr-FR" sz="1400" dirty="0" err="1"/>
              <a:t>gca</a:t>
            </a:r>
            <a:r>
              <a:rPr lang="fr-FR" sz="1400" dirty="0"/>
              <a:t>()</a:t>
            </a:r>
          </a:p>
          <a:p>
            <a:r>
              <a:rPr lang="fr-FR" sz="1400" dirty="0" err="1"/>
              <a:t>ax</a:t>
            </a:r>
            <a:r>
              <a:rPr lang="fr-FR" sz="1400" dirty="0"/>
              <a:t>[:</a:t>
            </a:r>
            <a:r>
              <a:rPr lang="fr-FR" sz="1400" dirty="0" err="1"/>
              <a:t>zaxis</a:t>
            </a:r>
            <a:r>
              <a:rPr lang="fr-FR" sz="1400" dirty="0"/>
              <a:t>][:</a:t>
            </a:r>
            <a:r>
              <a:rPr lang="fr-FR" sz="1400" dirty="0" err="1"/>
              <a:t>set_major_locator</a:t>
            </a:r>
            <a:r>
              <a:rPr lang="fr-FR" sz="1400" dirty="0"/>
              <a:t>](</a:t>
            </a:r>
            <a:r>
              <a:rPr lang="fr-FR" sz="1400" dirty="0" err="1"/>
              <a:t>matplotlib</a:t>
            </a:r>
            <a:r>
              <a:rPr lang="fr-FR" sz="1400" dirty="0"/>
              <a:t>[:</a:t>
            </a:r>
            <a:r>
              <a:rPr lang="fr-FR" sz="1400" dirty="0" err="1"/>
              <a:t>ticker</a:t>
            </a:r>
            <a:r>
              <a:rPr lang="fr-FR" sz="1400" dirty="0"/>
              <a:t>][:</a:t>
            </a:r>
            <a:r>
              <a:rPr lang="fr-FR" sz="1400" dirty="0" err="1"/>
              <a:t>LinearLocator</a:t>
            </a:r>
            <a:r>
              <a:rPr lang="fr-FR" sz="1400" dirty="0"/>
              <a:t>](10))</a:t>
            </a:r>
          </a:p>
          <a:p>
            <a:r>
              <a:rPr lang="fr-FR" sz="1400" dirty="0" err="1"/>
              <a:t>ax</a:t>
            </a:r>
            <a:r>
              <a:rPr lang="fr-FR" sz="1400" dirty="0"/>
              <a:t>[:</a:t>
            </a:r>
            <a:r>
              <a:rPr lang="fr-FR" sz="1400" dirty="0" err="1"/>
              <a:t>zaxis</a:t>
            </a:r>
            <a:r>
              <a:rPr lang="fr-FR" sz="1400" dirty="0"/>
              <a:t>][:</a:t>
            </a:r>
            <a:r>
              <a:rPr lang="fr-FR" sz="1400" dirty="0" err="1"/>
              <a:t>set_major_formatter</a:t>
            </a:r>
            <a:r>
              <a:rPr lang="fr-FR" sz="1400" dirty="0"/>
              <a:t>](</a:t>
            </a:r>
            <a:r>
              <a:rPr lang="fr-FR" sz="1400" dirty="0" err="1"/>
              <a:t>matplotlib</a:t>
            </a:r>
            <a:r>
              <a:rPr lang="fr-FR" sz="1400" dirty="0"/>
              <a:t>[:</a:t>
            </a:r>
            <a:r>
              <a:rPr lang="fr-FR" sz="1400" dirty="0" err="1"/>
              <a:t>ticker</a:t>
            </a:r>
            <a:r>
              <a:rPr lang="fr-FR" sz="1400" dirty="0"/>
              <a:t>][:</a:t>
            </a:r>
            <a:r>
              <a:rPr lang="fr-FR" sz="1400" dirty="0" err="1"/>
              <a:t>FormatStrFormatter</a:t>
            </a:r>
            <a:r>
              <a:rPr lang="fr-FR" sz="1400" dirty="0"/>
              <a:t>]("%.02f"))</a:t>
            </a:r>
          </a:p>
          <a:p>
            <a:r>
              <a:rPr lang="fr-FR" sz="1400" dirty="0" err="1"/>
              <a:t>fig</a:t>
            </a:r>
            <a:r>
              <a:rPr lang="fr-FR" sz="1400" dirty="0"/>
              <a:t>[:</a:t>
            </a:r>
            <a:r>
              <a:rPr lang="fr-FR" sz="1400" dirty="0" err="1"/>
              <a:t>colorbar</a:t>
            </a:r>
            <a:r>
              <a:rPr lang="fr-FR" sz="1400" dirty="0"/>
              <a:t>](surf, </a:t>
            </a:r>
            <a:r>
              <a:rPr lang="fr-FR" sz="1400" dirty="0" err="1"/>
              <a:t>shrink</a:t>
            </a:r>
            <a:r>
              <a:rPr lang="fr-FR" sz="1400" dirty="0"/>
              <a:t>=0.5, aspect=5)</a:t>
            </a:r>
          </a:p>
          <a:p>
            <a:endParaRPr lang="fr-FR" sz="1400" dirty="0"/>
          </a:p>
          <a:p>
            <a:r>
              <a:rPr lang="fr-FR" sz="1400" dirty="0" err="1"/>
              <a:t>savefig</a:t>
            </a:r>
            <a:r>
              <a:rPr lang="fr-FR" sz="1400" dirty="0"/>
              <a:t>("ex1.pdf")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2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2807212"/>
            <a:ext cx="4152899" cy="323798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98500" y="238132"/>
            <a:ext cx="7772400" cy="1470025"/>
          </a:xfrm>
        </p:spPr>
        <p:txBody>
          <a:bodyPr/>
          <a:lstStyle/>
          <a:p>
            <a:r>
              <a:rPr lang="en-US" dirty="0" smtClean="0"/>
              <a:t>Ex2 in Julia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301" y="1066800"/>
            <a:ext cx="4864099" cy="62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</a:t>
            </a:r>
            <a:r>
              <a:rPr lang="en-US" sz="1200" dirty="0" err="1" smtClean="0"/>
              <a:t>PyPlot</a:t>
            </a:r>
            <a:endParaRPr lang="en-US" sz="1200" dirty="0"/>
          </a:p>
          <a:p>
            <a:r>
              <a:rPr lang="en-US" sz="1200" dirty="0"/>
              <a:t>using </a:t>
            </a:r>
            <a:r>
              <a:rPr lang="en-US" sz="1200" dirty="0" err="1" smtClean="0"/>
              <a:t>QuantEcon</a:t>
            </a:r>
            <a:endParaRPr lang="en-US" sz="1200" dirty="0"/>
          </a:p>
          <a:p>
            <a:r>
              <a:rPr lang="en-US" sz="1200" dirty="0"/>
              <a:t>fig = figure(</a:t>
            </a:r>
            <a:r>
              <a:rPr lang="en-US" sz="1200" dirty="0" smtClean="0"/>
              <a:t>)</a:t>
            </a:r>
            <a:endParaRPr lang="fr-FR" sz="1200" dirty="0"/>
          </a:p>
          <a:p>
            <a:r>
              <a:rPr lang="fr-FR" sz="1200" dirty="0"/>
              <a:t>n=100</a:t>
            </a:r>
          </a:p>
          <a:p>
            <a:r>
              <a:rPr lang="en-US" sz="1200" dirty="0"/>
              <a:t>u = </a:t>
            </a:r>
            <a:r>
              <a:rPr lang="en-US" sz="1200" dirty="0" err="1"/>
              <a:t>linspace</a:t>
            </a:r>
            <a:r>
              <a:rPr lang="en-US" sz="1200" dirty="0"/>
              <a:t>(0, 2pi, n)        #</a:t>
            </a:r>
            <a:r>
              <a:rPr lang="en-US" sz="1200" dirty="0" smtClean="0"/>
              <a:t>theta</a:t>
            </a:r>
            <a:endParaRPr lang="en-US" sz="1200" dirty="0"/>
          </a:p>
          <a:p>
            <a:r>
              <a:rPr lang="en-US" sz="1200" dirty="0"/>
              <a:t>v = </a:t>
            </a:r>
            <a:r>
              <a:rPr lang="en-US" sz="1200" dirty="0" err="1"/>
              <a:t>linspace</a:t>
            </a:r>
            <a:r>
              <a:rPr lang="en-US" sz="1200" dirty="0"/>
              <a:t>(-1, 1, n)   </a:t>
            </a:r>
          </a:p>
          <a:p>
            <a:endParaRPr lang="en-US" sz="1200" dirty="0"/>
          </a:p>
          <a:p>
            <a:r>
              <a:rPr lang="en-US" sz="1200" dirty="0"/>
              <a:t>x = Array(Float64, n, n)</a:t>
            </a:r>
          </a:p>
          <a:p>
            <a:r>
              <a:rPr lang="en-US" sz="1200" dirty="0"/>
              <a:t>y = Array(Float64, n, n)</a:t>
            </a:r>
          </a:p>
          <a:p>
            <a:r>
              <a:rPr lang="en-US" sz="1200" dirty="0"/>
              <a:t>z = Array(Float64, n, n)</a:t>
            </a:r>
          </a:p>
          <a:p>
            <a:r>
              <a:rPr lang="en-US" sz="1200" dirty="0" err="1"/>
              <a:t>xf</a:t>
            </a:r>
            <a:r>
              <a:rPr lang="en-US" sz="1200" dirty="0"/>
              <a:t>(xx, </a:t>
            </a:r>
            <a:r>
              <a:rPr lang="en-US" sz="1200" dirty="0" err="1"/>
              <a:t>yy</a:t>
            </a:r>
            <a:r>
              <a:rPr lang="en-US" sz="1200" dirty="0"/>
              <a:t>) = </a:t>
            </a:r>
            <a:r>
              <a:rPr lang="en-US" sz="1200" dirty="0" err="1"/>
              <a:t>cos</a:t>
            </a:r>
            <a:r>
              <a:rPr lang="en-US" sz="1200" dirty="0"/>
              <a:t>(xx)</a:t>
            </a:r>
          </a:p>
          <a:p>
            <a:r>
              <a:rPr lang="en-US" sz="1200" dirty="0" err="1"/>
              <a:t>yf</a:t>
            </a:r>
            <a:r>
              <a:rPr lang="en-US" sz="1200" dirty="0"/>
              <a:t>(xx, </a:t>
            </a:r>
            <a:r>
              <a:rPr lang="en-US" sz="1200" dirty="0" err="1"/>
              <a:t>yy</a:t>
            </a:r>
            <a:r>
              <a:rPr lang="en-US" sz="1200" dirty="0"/>
              <a:t>) = sin(xx)</a:t>
            </a:r>
          </a:p>
          <a:p>
            <a:r>
              <a:rPr lang="fi-FI" sz="1200" dirty="0" err="1"/>
              <a:t>zf(xx</a:t>
            </a:r>
            <a:r>
              <a:rPr lang="fi-FI" sz="1200" dirty="0"/>
              <a:t>, </a:t>
            </a:r>
            <a:r>
              <a:rPr lang="fi-FI" sz="1200" dirty="0" err="1"/>
              <a:t>yy</a:t>
            </a:r>
            <a:r>
              <a:rPr lang="fi-FI" sz="1200" dirty="0"/>
              <a:t>) = </a:t>
            </a:r>
            <a:r>
              <a:rPr lang="fi-FI" sz="1200" dirty="0" err="1"/>
              <a:t>yy</a:t>
            </a:r>
            <a:endParaRPr lang="fi-FI" sz="1200" dirty="0"/>
          </a:p>
          <a:p>
            <a:r>
              <a:rPr lang="fi-FI" sz="1200" dirty="0"/>
              <a:t>for i in 1:n</a:t>
            </a:r>
          </a:p>
          <a:p>
            <a:r>
              <a:rPr lang="nl-NL" sz="1200" dirty="0"/>
              <a:t>    </a:t>
            </a:r>
            <a:r>
              <a:rPr lang="nl-NL" sz="1200" dirty="0" err="1"/>
              <a:t>for</a:t>
            </a:r>
            <a:r>
              <a:rPr lang="nl-NL" sz="1200" dirty="0"/>
              <a:t> j in 1:n</a:t>
            </a:r>
          </a:p>
          <a:p>
            <a:r>
              <a:rPr lang="nl-NL" sz="1200" dirty="0"/>
              <a:t>        x[j, i] = </a:t>
            </a:r>
            <a:r>
              <a:rPr lang="nl-NL" sz="1200" dirty="0" err="1"/>
              <a:t>xf</a:t>
            </a:r>
            <a:r>
              <a:rPr lang="nl-NL" sz="1200" dirty="0"/>
              <a:t>(u[i], v[j])</a:t>
            </a:r>
          </a:p>
          <a:p>
            <a:r>
              <a:rPr lang="is-IS" sz="1200" dirty="0"/>
              <a:t>        y[j, i] = yf(u[i], v[j])</a:t>
            </a:r>
          </a:p>
          <a:p>
            <a:r>
              <a:rPr lang="hu-HU" sz="1200" dirty="0"/>
              <a:t>        z[j,i]  = zf(u[i], v[j])</a:t>
            </a:r>
          </a:p>
          <a:p>
            <a:r>
              <a:rPr lang="hu-HU" sz="1200" dirty="0"/>
              <a:t>    end</a:t>
            </a:r>
          </a:p>
          <a:p>
            <a:r>
              <a:rPr lang="en-US" sz="1200" dirty="0"/>
              <a:t>e</a:t>
            </a:r>
            <a:r>
              <a:rPr lang="en-US" sz="1200" dirty="0" smtClean="0"/>
              <a:t>nd</a:t>
            </a:r>
            <a:endParaRPr lang="en-US" sz="1200" dirty="0"/>
          </a:p>
          <a:p>
            <a:r>
              <a:rPr lang="en-US" sz="1200" dirty="0"/>
              <a:t>surf = </a:t>
            </a:r>
            <a:r>
              <a:rPr lang="en-US" sz="1200" dirty="0" err="1"/>
              <a:t>plot_surface</a:t>
            </a:r>
            <a:r>
              <a:rPr lang="en-US" sz="1200" dirty="0"/>
              <a:t>(x, y, z, </a:t>
            </a:r>
            <a:r>
              <a:rPr lang="en-US" sz="1200" dirty="0" err="1"/>
              <a:t>rstride</a:t>
            </a:r>
            <a:r>
              <a:rPr lang="en-US" sz="1200" dirty="0"/>
              <a:t>=1, </a:t>
            </a:r>
            <a:r>
              <a:rPr lang="en-US" sz="1200" dirty="0" err="1"/>
              <a:t>cstride</a:t>
            </a:r>
            <a:r>
              <a:rPr lang="en-US" sz="1200" dirty="0"/>
              <a:t>=1, </a:t>
            </a:r>
            <a:r>
              <a:rPr lang="en-US" sz="1200" dirty="0" err="1"/>
              <a:t>linewidth</a:t>
            </a:r>
            <a:r>
              <a:rPr lang="en-US" sz="1200" dirty="0"/>
              <a:t>=0, </a:t>
            </a:r>
            <a:r>
              <a:rPr lang="en-US" sz="1200" dirty="0" err="1"/>
              <a:t>antialiased</a:t>
            </a:r>
            <a:r>
              <a:rPr lang="en-US" sz="1200" dirty="0"/>
              <a:t>=false, </a:t>
            </a:r>
            <a:r>
              <a:rPr lang="en-US" sz="1200" dirty="0" err="1"/>
              <a:t>cmap</a:t>
            </a:r>
            <a:r>
              <a:rPr lang="en-US" sz="1200" dirty="0"/>
              <a:t>="</a:t>
            </a:r>
            <a:r>
              <a:rPr lang="en-US" sz="1200" dirty="0" err="1" smtClean="0"/>
              <a:t>coolwarm</a:t>
            </a:r>
            <a:r>
              <a:rPr lang="en-US" sz="1200" dirty="0" smtClean="0"/>
              <a:t>”)</a:t>
            </a:r>
            <a:endParaRPr lang="en-US" sz="1200" dirty="0"/>
          </a:p>
          <a:p>
            <a:r>
              <a:rPr lang="fr-FR" sz="1200" dirty="0" err="1"/>
              <a:t>ax</a:t>
            </a:r>
            <a:r>
              <a:rPr lang="fr-FR" sz="1200" dirty="0"/>
              <a:t> = </a:t>
            </a:r>
            <a:r>
              <a:rPr lang="fr-FR" sz="1200" dirty="0" err="1"/>
              <a:t>gca</a:t>
            </a:r>
            <a:r>
              <a:rPr lang="fr-FR" sz="1200" dirty="0"/>
              <a:t>()</a:t>
            </a:r>
          </a:p>
          <a:p>
            <a:r>
              <a:rPr lang="fr-FR" sz="1200" dirty="0" err="1"/>
              <a:t>ax</a:t>
            </a:r>
            <a:r>
              <a:rPr lang="fr-FR" sz="1200" dirty="0"/>
              <a:t>[:</a:t>
            </a:r>
            <a:r>
              <a:rPr lang="fr-FR" sz="1200" dirty="0" err="1"/>
              <a:t>zaxis</a:t>
            </a:r>
            <a:r>
              <a:rPr lang="fr-FR" sz="1200" dirty="0"/>
              <a:t>][:</a:t>
            </a:r>
            <a:r>
              <a:rPr lang="fr-FR" sz="1200" dirty="0" err="1"/>
              <a:t>set_major_locator</a:t>
            </a:r>
            <a:r>
              <a:rPr lang="fr-FR" sz="1200" dirty="0"/>
              <a:t>](</a:t>
            </a:r>
            <a:r>
              <a:rPr lang="fr-FR" sz="1200" dirty="0" err="1"/>
              <a:t>matplotlib</a:t>
            </a:r>
            <a:r>
              <a:rPr lang="fr-FR" sz="1200" dirty="0"/>
              <a:t>[:</a:t>
            </a:r>
            <a:r>
              <a:rPr lang="fr-FR" sz="1200" dirty="0" err="1"/>
              <a:t>ticker</a:t>
            </a:r>
            <a:r>
              <a:rPr lang="fr-FR" sz="1200" dirty="0"/>
              <a:t>][:</a:t>
            </a:r>
            <a:r>
              <a:rPr lang="fr-FR" sz="1200" dirty="0" err="1"/>
              <a:t>LinearLocator</a:t>
            </a:r>
            <a:r>
              <a:rPr lang="fr-FR" sz="1200" dirty="0"/>
              <a:t>](10))</a:t>
            </a:r>
          </a:p>
          <a:p>
            <a:r>
              <a:rPr lang="fr-FR" sz="1200" dirty="0" err="1"/>
              <a:t>ax</a:t>
            </a:r>
            <a:r>
              <a:rPr lang="fr-FR" sz="1200" dirty="0"/>
              <a:t>[:</a:t>
            </a:r>
            <a:r>
              <a:rPr lang="fr-FR" sz="1200" dirty="0" err="1"/>
              <a:t>zaxis</a:t>
            </a:r>
            <a:r>
              <a:rPr lang="fr-FR" sz="1200" dirty="0"/>
              <a:t>][:</a:t>
            </a:r>
            <a:r>
              <a:rPr lang="fr-FR" sz="1200" dirty="0" err="1"/>
              <a:t>set_major_formatter</a:t>
            </a:r>
            <a:r>
              <a:rPr lang="fr-FR" sz="1200" dirty="0"/>
              <a:t>](</a:t>
            </a:r>
            <a:r>
              <a:rPr lang="fr-FR" sz="1200" dirty="0" err="1"/>
              <a:t>matplotlib</a:t>
            </a:r>
            <a:r>
              <a:rPr lang="fr-FR" sz="1200" dirty="0"/>
              <a:t>[:</a:t>
            </a:r>
            <a:r>
              <a:rPr lang="fr-FR" sz="1200" dirty="0" err="1"/>
              <a:t>ticker</a:t>
            </a:r>
            <a:r>
              <a:rPr lang="fr-FR" sz="1200" dirty="0"/>
              <a:t>][:</a:t>
            </a:r>
            <a:r>
              <a:rPr lang="fr-FR" sz="1200" dirty="0" err="1"/>
              <a:t>FormatStrFormatter</a:t>
            </a:r>
            <a:r>
              <a:rPr lang="fr-FR" sz="1200" dirty="0"/>
              <a:t>]("%.02f"))</a:t>
            </a:r>
          </a:p>
          <a:p>
            <a:r>
              <a:rPr lang="fr-FR" sz="1200" dirty="0" err="1"/>
              <a:t>fig</a:t>
            </a:r>
            <a:r>
              <a:rPr lang="fr-FR" sz="1200" dirty="0"/>
              <a:t>[:</a:t>
            </a:r>
            <a:r>
              <a:rPr lang="fr-FR" sz="1200" dirty="0" err="1"/>
              <a:t>colorbar</a:t>
            </a:r>
            <a:r>
              <a:rPr lang="fr-FR" sz="1200" dirty="0"/>
              <a:t>](surf, </a:t>
            </a:r>
            <a:r>
              <a:rPr lang="fr-FR" sz="1200" dirty="0" err="1"/>
              <a:t>shrink</a:t>
            </a:r>
            <a:r>
              <a:rPr lang="fr-FR" sz="1200" dirty="0"/>
              <a:t>=0.5, aspect=5)</a:t>
            </a:r>
          </a:p>
          <a:p>
            <a:endParaRPr lang="fr-FR" sz="1200" dirty="0"/>
          </a:p>
          <a:p>
            <a:r>
              <a:rPr lang="fr-FR" sz="1200" dirty="0" err="1"/>
              <a:t>savefig</a:t>
            </a:r>
            <a:r>
              <a:rPr lang="fr-FR" sz="1200" dirty="0"/>
              <a:t>("ex2.pdf")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82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20" y="3175000"/>
            <a:ext cx="4076280" cy="30226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98500" y="238132"/>
            <a:ext cx="7772400" cy="1470025"/>
          </a:xfrm>
        </p:spPr>
        <p:txBody>
          <a:bodyPr/>
          <a:lstStyle/>
          <a:p>
            <a:r>
              <a:rPr lang="en-US" dirty="0" smtClean="0"/>
              <a:t>Ex3 in Julia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301" y="1054100"/>
            <a:ext cx="44830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 smtClean="0"/>
              <a:t>PyPlot</a:t>
            </a:r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QuantEcon</a:t>
            </a:r>
            <a:endParaRPr lang="en-US" dirty="0"/>
          </a:p>
          <a:p>
            <a:endParaRPr lang="en-US" dirty="0"/>
          </a:p>
          <a:p>
            <a:r>
              <a:rPr lang="en-US" dirty="0"/>
              <a:t>fig = figure(</a:t>
            </a:r>
            <a:r>
              <a:rPr lang="en-US" dirty="0" smtClean="0"/>
              <a:t>)</a:t>
            </a:r>
            <a:endParaRPr lang="fr-FR" dirty="0"/>
          </a:p>
          <a:p>
            <a:r>
              <a:rPr lang="fr-FR" dirty="0"/>
              <a:t>n=100</a:t>
            </a:r>
          </a:p>
          <a:p>
            <a:r>
              <a:rPr lang="en-US" dirty="0"/>
              <a:t>u = </a:t>
            </a:r>
            <a:r>
              <a:rPr lang="en-US" dirty="0" err="1"/>
              <a:t>linspace</a:t>
            </a:r>
            <a:r>
              <a:rPr lang="en-US" dirty="0"/>
              <a:t>(0, 2pi, n)        #theta</a:t>
            </a:r>
          </a:p>
          <a:p>
            <a:r>
              <a:rPr lang="en-US" dirty="0"/>
              <a:t>v = </a:t>
            </a:r>
            <a:r>
              <a:rPr lang="en-US" dirty="0" err="1"/>
              <a:t>linspace</a:t>
            </a:r>
            <a:r>
              <a:rPr lang="en-US" dirty="0"/>
              <a:t>(0, pi, n)            #phi</a:t>
            </a:r>
          </a:p>
          <a:p>
            <a:endParaRPr lang="en-US" dirty="0"/>
          </a:p>
          <a:p>
            <a:r>
              <a:rPr lang="en-US" dirty="0"/>
              <a:t>x = Array(Float64, n, n)</a:t>
            </a:r>
          </a:p>
          <a:p>
            <a:r>
              <a:rPr lang="en-US" dirty="0"/>
              <a:t>y = Array(Float64, n, n)</a:t>
            </a:r>
          </a:p>
          <a:p>
            <a:r>
              <a:rPr lang="en-US" dirty="0"/>
              <a:t>z = Array(Float64, n, n)</a:t>
            </a:r>
          </a:p>
          <a:p>
            <a:r>
              <a:rPr lang="en-US" dirty="0" err="1"/>
              <a:t>xf</a:t>
            </a:r>
            <a:r>
              <a:rPr lang="en-US" dirty="0"/>
              <a:t>(xx, </a:t>
            </a:r>
            <a:r>
              <a:rPr lang="en-US" dirty="0" err="1"/>
              <a:t>yy</a:t>
            </a:r>
            <a:r>
              <a:rPr lang="en-US" dirty="0"/>
              <a:t>) = </a:t>
            </a:r>
            <a:r>
              <a:rPr lang="en-US" dirty="0" err="1"/>
              <a:t>cos</a:t>
            </a:r>
            <a:r>
              <a:rPr lang="en-US" dirty="0"/>
              <a:t>(xx)*sin(</a:t>
            </a:r>
            <a:r>
              <a:rPr lang="en-US" dirty="0" err="1"/>
              <a:t>yy</a:t>
            </a:r>
            <a:r>
              <a:rPr lang="en-US" dirty="0"/>
              <a:t>)</a:t>
            </a:r>
          </a:p>
          <a:p>
            <a:r>
              <a:rPr lang="fi-FI" dirty="0" err="1"/>
              <a:t>yf(xx</a:t>
            </a:r>
            <a:r>
              <a:rPr lang="fi-FI" dirty="0"/>
              <a:t>, </a:t>
            </a:r>
            <a:r>
              <a:rPr lang="fi-FI" dirty="0" err="1"/>
              <a:t>yy</a:t>
            </a:r>
            <a:r>
              <a:rPr lang="fi-FI" dirty="0"/>
              <a:t>) = 1.0/3.0*sin(xx)*sin(yy)</a:t>
            </a:r>
          </a:p>
          <a:p>
            <a:r>
              <a:rPr lang="fi-FI" dirty="0" err="1"/>
              <a:t>zf(xx</a:t>
            </a:r>
            <a:r>
              <a:rPr lang="fi-FI" dirty="0"/>
              <a:t>, </a:t>
            </a:r>
            <a:r>
              <a:rPr lang="fi-FI" dirty="0" err="1"/>
              <a:t>yy</a:t>
            </a:r>
            <a:r>
              <a:rPr lang="fi-FI" dirty="0"/>
              <a:t>) = 1.0/2.0*cos(yy)</a:t>
            </a:r>
          </a:p>
          <a:p>
            <a:r>
              <a:rPr lang="fi-FI" dirty="0"/>
              <a:t>for i in 1:n</a:t>
            </a:r>
          </a:p>
          <a:p>
            <a:r>
              <a:rPr lang="nl-NL" dirty="0"/>
              <a:t>    </a:t>
            </a:r>
            <a:r>
              <a:rPr lang="nl-NL" dirty="0" err="1"/>
              <a:t>for</a:t>
            </a:r>
            <a:r>
              <a:rPr lang="nl-NL" dirty="0"/>
              <a:t> j in 1:n</a:t>
            </a:r>
          </a:p>
          <a:p>
            <a:r>
              <a:rPr lang="nl-NL" dirty="0"/>
              <a:t>        x[j, i] = </a:t>
            </a:r>
            <a:r>
              <a:rPr lang="nl-NL" dirty="0" err="1"/>
              <a:t>xf</a:t>
            </a:r>
            <a:r>
              <a:rPr lang="nl-NL" dirty="0"/>
              <a:t>(u[i], v[j])</a:t>
            </a:r>
          </a:p>
          <a:p>
            <a:r>
              <a:rPr lang="is-IS" dirty="0"/>
              <a:t>        y[j, i] = yf(u[i], v[j])</a:t>
            </a:r>
          </a:p>
          <a:p>
            <a:r>
              <a:rPr lang="hu-HU" dirty="0"/>
              <a:t>        z[j,i]  = zf(u[i], v[j])</a:t>
            </a:r>
          </a:p>
          <a:p>
            <a:r>
              <a:rPr lang="hu-HU" dirty="0"/>
              <a:t>    end</a:t>
            </a:r>
          </a:p>
          <a:p>
            <a:r>
              <a:rPr lang="en-US" dirty="0"/>
              <a:t>e</a:t>
            </a:r>
            <a:r>
              <a:rPr lang="en-US" dirty="0" smtClean="0"/>
              <a:t>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surf = </a:t>
            </a:r>
            <a:r>
              <a:rPr lang="en-US" dirty="0" err="1"/>
              <a:t>plot_surface</a:t>
            </a:r>
            <a:r>
              <a:rPr lang="en-US" dirty="0"/>
              <a:t>(x, y, z, </a:t>
            </a:r>
            <a:r>
              <a:rPr lang="en-US" dirty="0" err="1"/>
              <a:t>rstride</a:t>
            </a:r>
            <a:r>
              <a:rPr lang="en-US" dirty="0"/>
              <a:t>=1, </a:t>
            </a:r>
            <a:r>
              <a:rPr lang="en-US" dirty="0" err="1"/>
              <a:t>cstride</a:t>
            </a:r>
            <a:r>
              <a:rPr lang="en-US" dirty="0"/>
              <a:t>=1, </a:t>
            </a:r>
            <a:r>
              <a:rPr lang="en-US" dirty="0" err="1"/>
              <a:t>linewidth</a:t>
            </a:r>
            <a:r>
              <a:rPr lang="en-US" dirty="0"/>
              <a:t>=0, </a:t>
            </a:r>
            <a:r>
              <a:rPr lang="en-US" dirty="0" err="1"/>
              <a:t>antialiased</a:t>
            </a:r>
            <a:r>
              <a:rPr lang="en-US" dirty="0"/>
              <a:t>=false, </a:t>
            </a:r>
            <a:r>
              <a:rPr lang="en-US" dirty="0" err="1"/>
              <a:t>cmap</a:t>
            </a:r>
            <a:r>
              <a:rPr lang="en-US" dirty="0"/>
              <a:t>="</a:t>
            </a:r>
            <a:r>
              <a:rPr lang="en-US" dirty="0" err="1"/>
              <a:t>coolwarm</a:t>
            </a:r>
            <a:r>
              <a:rPr lang="en-US" dirty="0"/>
              <a:t>")</a:t>
            </a:r>
          </a:p>
          <a:p>
            <a:r>
              <a:rPr lang="en-US" dirty="0"/>
              <a:t>#</a:t>
            </a:r>
            <a:r>
              <a:rPr lang="en-US" dirty="0" err="1"/>
              <a:t>zlim</a:t>
            </a:r>
            <a:r>
              <a:rPr lang="en-US" dirty="0"/>
              <a:t>(-1.01,1.01)</a:t>
            </a:r>
          </a:p>
          <a:p>
            <a:r>
              <a:rPr lang="fr-FR" dirty="0" err="1"/>
              <a:t>ax</a:t>
            </a:r>
            <a:r>
              <a:rPr lang="fr-FR" dirty="0"/>
              <a:t> = </a:t>
            </a:r>
            <a:r>
              <a:rPr lang="fr-FR" dirty="0" err="1"/>
              <a:t>gca</a:t>
            </a:r>
            <a:r>
              <a:rPr lang="fr-FR" dirty="0"/>
              <a:t>()</a:t>
            </a:r>
          </a:p>
          <a:p>
            <a:r>
              <a:rPr lang="fr-FR" dirty="0" err="1"/>
              <a:t>ax</a:t>
            </a:r>
            <a:r>
              <a:rPr lang="fr-FR" dirty="0"/>
              <a:t>[:</a:t>
            </a:r>
            <a:r>
              <a:rPr lang="fr-FR" dirty="0" err="1"/>
              <a:t>zaxis</a:t>
            </a:r>
            <a:r>
              <a:rPr lang="fr-FR" dirty="0"/>
              <a:t>][:</a:t>
            </a:r>
            <a:r>
              <a:rPr lang="fr-FR" dirty="0" err="1"/>
              <a:t>set_major_locator</a:t>
            </a:r>
            <a:r>
              <a:rPr lang="fr-FR" dirty="0"/>
              <a:t>](</a:t>
            </a:r>
            <a:r>
              <a:rPr lang="fr-FR" dirty="0" err="1"/>
              <a:t>matplotlib</a:t>
            </a:r>
            <a:r>
              <a:rPr lang="fr-FR" dirty="0"/>
              <a:t>[:</a:t>
            </a:r>
            <a:r>
              <a:rPr lang="fr-FR" dirty="0" err="1"/>
              <a:t>ticker</a:t>
            </a:r>
            <a:r>
              <a:rPr lang="fr-FR" dirty="0"/>
              <a:t>][:</a:t>
            </a:r>
            <a:r>
              <a:rPr lang="fr-FR" dirty="0" err="1"/>
              <a:t>LinearLocator</a:t>
            </a:r>
            <a:r>
              <a:rPr lang="fr-FR" dirty="0"/>
              <a:t>](10))</a:t>
            </a:r>
          </a:p>
          <a:p>
            <a:r>
              <a:rPr lang="fr-FR" dirty="0" err="1"/>
              <a:t>ax</a:t>
            </a:r>
            <a:r>
              <a:rPr lang="fr-FR" dirty="0"/>
              <a:t>[:</a:t>
            </a:r>
            <a:r>
              <a:rPr lang="fr-FR" dirty="0" err="1"/>
              <a:t>zaxis</a:t>
            </a:r>
            <a:r>
              <a:rPr lang="fr-FR" dirty="0"/>
              <a:t>][:</a:t>
            </a:r>
            <a:r>
              <a:rPr lang="fr-FR" dirty="0" err="1"/>
              <a:t>set_major_formatter</a:t>
            </a:r>
            <a:r>
              <a:rPr lang="fr-FR" dirty="0"/>
              <a:t>](</a:t>
            </a:r>
            <a:r>
              <a:rPr lang="fr-FR" dirty="0" err="1"/>
              <a:t>matplotlib</a:t>
            </a:r>
            <a:r>
              <a:rPr lang="fr-FR" dirty="0"/>
              <a:t>[:</a:t>
            </a:r>
            <a:r>
              <a:rPr lang="fr-FR" dirty="0" err="1"/>
              <a:t>ticker</a:t>
            </a:r>
            <a:r>
              <a:rPr lang="fr-FR" dirty="0"/>
              <a:t>][:</a:t>
            </a:r>
            <a:r>
              <a:rPr lang="fr-FR" dirty="0" err="1"/>
              <a:t>FormatStrFormatter</a:t>
            </a:r>
            <a:r>
              <a:rPr lang="fr-FR" dirty="0"/>
              <a:t>]("%.02f"))</a:t>
            </a:r>
          </a:p>
          <a:p>
            <a:r>
              <a:rPr lang="fr-FR" dirty="0" err="1"/>
              <a:t>fig</a:t>
            </a:r>
            <a:r>
              <a:rPr lang="fr-FR" dirty="0"/>
              <a:t>[:</a:t>
            </a:r>
            <a:r>
              <a:rPr lang="fr-FR" dirty="0" err="1"/>
              <a:t>colorbar</a:t>
            </a:r>
            <a:r>
              <a:rPr lang="fr-FR" dirty="0"/>
              <a:t>](surf, </a:t>
            </a:r>
            <a:r>
              <a:rPr lang="fr-FR" dirty="0" err="1"/>
              <a:t>shrink</a:t>
            </a:r>
            <a:r>
              <a:rPr lang="fr-FR" dirty="0"/>
              <a:t>=0.5, aspect=5)</a:t>
            </a:r>
          </a:p>
          <a:p>
            <a:endParaRPr lang="fr-FR" dirty="0"/>
          </a:p>
          <a:p>
            <a:r>
              <a:rPr lang="fr-FR" dirty="0" err="1"/>
              <a:t>savefig</a:t>
            </a:r>
            <a:r>
              <a:rPr lang="fr-FR" dirty="0"/>
              <a:t>("ex3.pdf")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4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52" y="2730500"/>
            <a:ext cx="3784848" cy="30353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98500" y="238132"/>
            <a:ext cx="7772400" cy="1470025"/>
          </a:xfrm>
        </p:spPr>
        <p:txBody>
          <a:bodyPr/>
          <a:lstStyle/>
          <a:p>
            <a:r>
              <a:rPr lang="en-US" dirty="0" smtClean="0"/>
              <a:t>Ex4 in Julia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01" y="1193800"/>
            <a:ext cx="4317999" cy="504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using </a:t>
            </a:r>
            <a:r>
              <a:rPr lang="en-US" sz="1400" dirty="0" err="1"/>
              <a:t>PyPlot</a:t>
            </a:r>
            <a:endParaRPr lang="en-US" sz="1400" dirty="0"/>
          </a:p>
          <a:p>
            <a:r>
              <a:rPr lang="en-US" sz="1400" dirty="0"/>
              <a:t>#using </a:t>
            </a:r>
            <a:r>
              <a:rPr lang="en-US" sz="1400" dirty="0" err="1"/>
              <a:t>QuantEcon</a:t>
            </a:r>
            <a:r>
              <a:rPr lang="en-US" sz="1400" dirty="0"/>
              <a:t>: </a:t>
            </a:r>
            <a:r>
              <a:rPr lang="en-US" sz="1400" dirty="0" err="1"/>
              <a:t>meshgrid</a:t>
            </a:r>
            <a:endParaRPr lang="en-US" sz="1400" dirty="0"/>
          </a:p>
          <a:p>
            <a:r>
              <a:rPr lang="en-US" sz="1400" dirty="0"/>
              <a:t>using </a:t>
            </a:r>
            <a:r>
              <a:rPr lang="en-US" sz="1400" dirty="0" err="1"/>
              <a:t>QuantEcon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fig = figure()</a:t>
            </a:r>
          </a:p>
          <a:p>
            <a:r>
              <a:rPr lang="fr-FR" sz="1400" dirty="0"/>
              <a:t>#x = </a:t>
            </a:r>
            <a:r>
              <a:rPr lang="fr-FR" sz="1400" dirty="0" err="1"/>
              <a:t>linspace</a:t>
            </a:r>
            <a:r>
              <a:rPr lang="fr-FR" sz="1400" dirty="0"/>
              <a:t>(-5, 5, 100)'</a:t>
            </a:r>
          </a:p>
          <a:p>
            <a:r>
              <a:rPr lang="fr-FR" sz="1400" dirty="0"/>
              <a:t>n = 40</a:t>
            </a:r>
          </a:p>
          <a:p>
            <a:r>
              <a:rPr lang="fr-FR" sz="1400" dirty="0"/>
              <a:t>x = </a:t>
            </a:r>
            <a:r>
              <a:rPr lang="fr-FR" sz="1400" dirty="0" err="1"/>
              <a:t>linspace</a:t>
            </a:r>
            <a:r>
              <a:rPr lang="fr-FR" sz="1400" dirty="0"/>
              <a:t>(-2, 2, n)</a:t>
            </a:r>
          </a:p>
          <a:p>
            <a:r>
              <a:rPr lang="fr-FR" sz="1400" dirty="0"/>
              <a:t>y = </a:t>
            </a:r>
            <a:r>
              <a:rPr lang="fr-FR" sz="1400" dirty="0" err="1"/>
              <a:t>linspace</a:t>
            </a:r>
            <a:r>
              <a:rPr lang="fr-FR" sz="1400" dirty="0"/>
              <a:t>(-2, 2, n)</a:t>
            </a:r>
          </a:p>
          <a:p>
            <a:r>
              <a:rPr lang="fr-FR" sz="1400" dirty="0"/>
              <a:t>X, Y = </a:t>
            </a:r>
            <a:r>
              <a:rPr lang="fr-FR" sz="1400" dirty="0" err="1"/>
              <a:t>meshgrid</a:t>
            </a:r>
            <a:r>
              <a:rPr lang="fr-FR" sz="1400" dirty="0"/>
              <a:t>(</a:t>
            </a:r>
            <a:r>
              <a:rPr lang="fr-FR" sz="1400" dirty="0" err="1"/>
              <a:t>collect</a:t>
            </a:r>
            <a:r>
              <a:rPr lang="fr-FR" sz="1400" dirty="0"/>
              <a:t>(x), </a:t>
            </a:r>
            <a:r>
              <a:rPr lang="fr-FR" sz="1400" dirty="0" err="1"/>
              <a:t>collect</a:t>
            </a:r>
            <a:r>
              <a:rPr lang="fr-FR" sz="1400" dirty="0"/>
              <a:t>(y))</a:t>
            </a:r>
          </a:p>
          <a:p>
            <a:r>
              <a:rPr lang="fr-FR" sz="1400" dirty="0"/>
              <a:t>Z = 4 * X.^2 + Y.^2</a:t>
            </a:r>
          </a:p>
          <a:p>
            <a:r>
              <a:rPr lang="fr-FR" sz="1400" dirty="0"/>
              <a:t>surf = </a:t>
            </a:r>
            <a:r>
              <a:rPr lang="fr-FR" sz="1400" dirty="0" err="1"/>
              <a:t>plot_surface</a:t>
            </a:r>
            <a:r>
              <a:rPr lang="fr-FR" sz="1400" dirty="0"/>
              <a:t>(x, y, Z, </a:t>
            </a:r>
            <a:r>
              <a:rPr lang="fr-FR" sz="1400" dirty="0" err="1"/>
              <a:t>rstride</a:t>
            </a:r>
            <a:r>
              <a:rPr lang="fr-FR" sz="1400" dirty="0"/>
              <a:t>=1, </a:t>
            </a:r>
            <a:r>
              <a:rPr lang="fr-FR" sz="1400" dirty="0" err="1"/>
              <a:t>cstride</a:t>
            </a:r>
            <a:r>
              <a:rPr lang="fr-FR" sz="1400" dirty="0"/>
              <a:t>=1, </a:t>
            </a:r>
            <a:r>
              <a:rPr lang="fr-FR" sz="1400" dirty="0" err="1"/>
              <a:t>linewidth</a:t>
            </a:r>
            <a:r>
              <a:rPr lang="fr-FR" sz="1400" dirty="0"/>
              <a:t>=0, </a:t>
            </a:r>
            <a:r>
              <a:rPr lang="fr-FR" sz="1400" dirty="0" err="1"/>
              <a:t>antialiased</a:t>
            </a:r>
            <a:r>
              <a:rPr lang="fr-FR" sz="1400" dirty="0"/>
              <a:t>=false, </a:t>
            </a:r>
            <a:r>
              <a:rPr lang="fr-FR" sz="1400" dirty="0" err="1"/>
              <a:t>cmap</a:t>
            </a:r>
            <a:r>
              <a:rPr lang="fr-FR" sz="1400" dirty="0"/>
              <a:t>="</a:t>
            </a:r>
            <a:r>
              <a:rPr lang="fr-FR" sz="1400" dirty="0" err="1"/>
              <a:t>coolwarm</a:t>
            </a:r>
            <a:r>
              <a:rPr lang="fr-FR" sz="1400" dirty="0"/>
              <a:t>")</a:t>
            </a:r>
          </a:p>
          <a:p>
            <a:r>
              <a:rPr lang="fr-FR" sz="1400" dirty="0"/>
              <a:t>#</a:t>
            </a:r>
            <a:r>
              <a:rPr lang="fr-FR" sz="1400" dirty="0" err="1"/>
              <a:t>zlim</a:t>
            </a:r>
            <a:r>
              <a:rPr lang="fr-FR" sz="1400" dirty="0"/>
              <a:t>(-1.01,1.01)</a:t>
            </a:r>
          </a:p>
          <a:p>
            <a:r>
              <a:rPr lang="fr-FR" sz="1400" dirty="0" err="1"/>
              <a:t>ax</a:t>
            </a:r>
            <a:r>
              <a:rPr lang="fr-FR" sz="1400" dirty="0"/>
              <a:t> = </a:t>
            </a:r>
            <a:r>
              <a:rPr lang="fr-FR" sz="1400" dirty="0" err="1"/>
              <a:t>gca</a:t>
            </a:r>
            <a:r>
              <a:rPr lang="fr-FR" sz="1400" dirty="0"/>
              <a:t>()</a:t>
            </a:r>
          </a:p>
          <a:p>
            <a:r>
              <a:rPr lang="fr-FR" sz="1400" dirty="0" err="1"/>
              <a:t>ax</a:t>
            </a:r>
            <a:r>
              <a:rPr lang="fr-FR" sz="1400" dirty="0"/>
              <a:t>[:</a:t>
            </a:r>
            <a:r>
              <a:rPr lang="fr-FR" sz="1400" dirty="0" err="1"/>
              <a:t>zaxis</a:t>
            </a:r>
            <a:r>
              <a:rPr lang="fr-FR" sz="1400" dirty="0"/>
              <a:t>][:</a:t>
            </a:r>
            <a:r>
              <a:rPr lang="fr-FR" sz="1400" dirty="0" err="1"/>
              <a:t>set_major_locator</a:t>
            </a:r>
            <a:r>
              <a:rPr lang="fr-FR" sz="1400" dirty="0"/>
              <a:t>](</a:t>
            </a:r>
            <a:r>
              <a:rPr lang="fr-FR" sz="1400" dirty="0" err="1"/>
              <a:t>matplotlib</a:t>
            </a:r>
            <a:r>
              <a:rPr lang="fr-FR" sz="1400" dirty="0"/>
              <a:t>[:</a:t>
            </a:r>
            <a:r>
              <a:rPr lang="fr-FR" sz="1400" dirty="0" err="1"/>
              <a:t>ticker</a:t>
            </a:r>
            <a:r>
              <a:rPr lang="fr-FR" sz="1400" dirty="0"/>
              <a:t>][:</a:t>
            </a:r>
            <a:r>
              <a:rPr lang="fr-FR" sz="1400" dirty="0" err="1"/>
              <a:t>LinearLocator</a:t>
            </a:r>
            <a:r>
              <a:rPr lang="fr-FR" sz="1400" dirty="0"/>
              <a:t>](10))</a:t>
            </a:r>
          </a:p>
          <a:p>
            <a:r>
              <a:rPr lang="fr-FR" sz="1400" dirty="0" err="1"/>
              <a:t>ax</a:t>
            </a:r>
            <a:r>
              <a:rPr lang="fr-FR" sz="1400" dirty="0"/>
              <a:t>[:</a:t>
            </a:r>
            <a:r>
              <a:rPr lang="fr-FR" sz="1400" dirty="0" err="1"/>
              <a:t>zaxis</a:t>
            </a:r>
            <a:r>
              <a:rPr lang="fr-FR" sz="1400" dirty="0"/>
              <a:t>][:</a:t>
            </a:r>
            <a:r>
              <a:rPr lang="fr-FR" sz="1400" dirty="0" err="1"/>
              <a:t>set_major_formatter</a:t>
            </a:r>
            <a:r>
              <a:rPr lang="fr-FR" sz="1400" dirty="0"/>
              <a:t>](</a:t>
            </a:r>
            <a:r>
              <a:rPr lang="fr-FR" sz="1400" dirty="0" err="1"/>
              <a:t>matplotlib</a:t>
            </a:r>
            <a:r>
              <a:rPr lang="fr-FR" sz="1400" dirty="0"/>
              <a:t>[:</a:t>
            </a:r>
            <a:r>
              <a:rPr lang="fr-FR" sz="1400" dirty="0" err="1"/>
              <a:t>ticker</a:t>
            </a:r>
            <a:r>
              <a:rPr lang="fr-FR" sz="1400" dirty="0"/>
              <a:t>][:</a:t>
            </a:r>
            <a:r>
              <a:rPr lang="fr-FR" sz="1400" dirty="0" err="1"/>
              <a:t>FormatStrFormatter</a:t>
            </a:r>
            <a:r>
              <a:rPr lang="fr-FR" sz="1400" dirty="0"/>
              <a:t>]("%.02f"))</a:t>
            </a:r>
          </a:p>
          <a:p>
            <a:r>
              <a:rPr lang="fr-FR" sz="1400" dirty="0" err="1"/>
              <a:t>fig</a:t>
            </a:r>
            <a:r>
              <a:rPr lang="fr-FR" sz="1400" dirty="0"/>
              <a:t>[:</a:t>
            </a:r>
            <a:r>
              <a:rPr lang="fr-FR" sz="1400" dirty="0" err="1"/>
              <a:t>colorbar</a:t>
            </a:r>
            <a:r>
              <a:rPr lang="fr-FR" sz="1400" dirty="0"/>
              <a:t>](surf, </a:t>
            </a:r>
            <a:r>
              <a:rPr lang="fr-FR" sz="1400" dirty="0" err="1"/>
              <a:t>shrink</a:t>
            </a:r>
            <a:r>
              <a:rPr lang="fr-FR" sz="1400" dirty="0"/>
              <a:t>=0.5, aspect=5)</a:t>
            </a:r>
          </a:p>
          <a:p>
            <a:endParaRPr lang="fr-FR" sz="1400" dirty="0"/>
          </a:p>
          <a:p>
            <a:r>
              <a:rPr lang="fr-FR" sz="1400" dirty="0" err="1"/>
              <a:t>savefig</a:t>
            </a:r>
            <a:r>
              <a:rPr lang="fr-FR" sz="1400" dirty="0"/>
              <a:t>("ex4.pdf")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577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2515100"/>
            <a:ext cx="4419600" cy="34539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98500" y="238132"/>
            <a:ext cx="7772400" cy="1470025"/>
          </a:xfrm>
        </p:spPr>
        <p:txBody>
          <a:bodyPr/>
          <a:lstStyle/>
          <a:p>
            <a:r>
              <a:rPr lang="en-US" dirty="0" smtClean="0"/>
              <a:t>Ex5 in Julia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01" y="1422400"/>
            <a:ext cx="4305300" cy="504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using </a:t>
            </a:r>
            <a:r>
              <a:rPr lang="en-US" sz="1400" dirty="0" err="1"/>
              <a:t>PyPlot</a:t>
            </a:r>
            <a:endParaRPr lang="en-US" sz="1400" dirty="0"/>
          </a:p>
          <a:p>
            <a:r>
              <a:rPr lang="en-US" sz="1400" dirty="0"/>
              <a:t>#using </a:t>
            </a:r>
            <a:r>
              <a:rPr lang="en-US" sz="1400" dirty="0" err="1"/>
              <a:t>QuantEcon</a:t>
            </a:r>
            <a:r>
              <a:rPr lang="en-US" sz="1400" dirty="0"/>
              <a:t>: </a:t>
            </a:r>
            <a:r>
              <a:rPr lang="en-US" sz="1400" dirty="0" err="1"/>
              <a:t>meshgrid</a:t>
            </a:r>
            <a:endParaRPr lang="en-US" sz="1400" dirty="0"/>
          </a:p>
          <a:p>
            <a:r>
              <a:rPr lang="en-US" sz="1400" dirty="0"/>
              <a:t>using </a:t>
            </a:r>
            <a:r>
              <a:rPr lang="en-US" sz="1400" dirty="0" err="1"/>
              <a:t>QuantEcon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fig = figure()</a:t>
            </a:r>
          </a:p>
          <a:p>
            <a:r>
              <a:rPr lang="fr-FR" sz="1400" dirty="0"/>
              <a:t>#x = </a:t>
            </a:r>
            <a:r>
              <a:rPr lang="fr-FR" sz="1400" dirty="0" err="1"/>
              <a:t>linspace</a:t>
            </a:r>
            <a:r>
              <a:rPr lang="fr-FR" sz="1400" dirty="0"/>
              <a:t>(-5, 5, 100)'</a:t>
            </a:r>
          </a:p>
          <a:p>
            <a:r>
              <a:rPr lang="fr-FR" sz="1400" dirty="0"/>
              <a:t>n = 100</a:t>
            </a:r>
          </a:p>
          <a:p>
            <a:r>
              <a:rPr lang="fr-FR" sz="1400" dirty="0"/>
              <a:t>x = </a:t>
            </a:r>
            <a:r>
              <a:rPr lang="fr-FR" sz="1400" dirty="0" err="1"/>
              <a:t>linspace</a:t>
            </a:r>
            <a:r>
              <a:rPr lang="fr-FR" sz="1400" dirty="0"/>
              <a:t>(-10, 10, n)</a:t>
            </a:r>
          </a:p>
          <a:p>
            <a:r>
              <a:rPr lang="fr-FR" sz="1400" dirty="0"/>
              <a:t>y = </a:t>
            </a:r>
            <a:r>
              <a:rPr lang="fr-FR" sz="1400" dirty="0" err="1"/>
              <a:t>linspace</a:t>
            </a:r>
            <a:r>
              <a:rPr lang="fr-FR" sz="1400" dirty="0"/>
              <a:t>(-10, 10, n)</a:t>
            </a:r>
          </a:p>
          <a:p>
            <a:r>
              <a:rPr lang="fr-FR" sz="1400" dirty="0"/>
              <a:t>X, Y = </a:t>
            </a:r>
            <a:r>
              <a:rPr lang="fr-FR" sz="1400" dirty="0" err="1"/>
              <a:t>meshgrid</a:t>
            </a:r>
            <a:r>
              <a:rPr lang="fr-FR" sz="1400" dirty="0"/>
              <a:t>(</a:t>
            </a:r>
            <a:r>
              <a:rPr lang="fr-FR" sz="1400" dirty="0" err="1"/>
              <a:t>collect</a:t>
            </a:r>
            <a:r>
              <a:rPr lang="fr-FR" sz="1400" dirty="0"/>
              <a:t>(x), </a:t>
            </a:r>
            <a:r>
              <a:rPr lang="fr-FR" sz="1400" dirty="0" err="1"/>
              <a:t>collect</a:t>
            </a:r>
            <a:r>
              <a:rPr lang="fr-FR" sz="1400" dirty="0"/>
              <a:t>(y))</a:t>
            </a:r>
          </a:p>
          <a:p>
            <a:r>
              <a:rPr lang="fr-FR" sz="1400" dirty="0"/>
              <a:t>Z = Y.^2 - X.^2</a:t>
            </a:r>
          </a:p>
          <a:p>
            <a:r>
              <a:rPr lang="fr-FR" sz="1400" dirty="0"/>
              <a:t>surf = </a:t>
            </a:r>
            <a:r>
              <a:rPr lang="fr-FR" sz="1400" dirty="0" err="1"/>
              <a:t>plot_surface</a:t>
            </a:r>
            <a:r>
              <a:rPr lang="fr-FR" sz="1400" dirty="0"/>
              <a:t>(x, y, Z, </a:t>
            </a:r>
            <a:r>
              <a:rPr lang="fr-FR" sz="1400" dirty="0" err="1"/>
              <a:t>rstride</a:t>
            </a:r>
            <a:r>
              <a:rPr lang="fr-FR" sz="1400" dirty="0"/>
              <a:t>=1, </a:t>
            </a:r>
            <a:r>
              <a:rPr lang="fr-FR" sz="1400" dirty="0" err="1"/>
              <a:t>cstride</a:t>
            </a:r>
            <a:r>
              <a:rPr lang="fr-FR" sz="1400" dirty="0"/>
              <a:t>=1, </a:t>
            </a:r>
            <a:r>
              <a:rPr lang="fr-FR" sz="1400" dirty="0" err="1"/>
              <a:t>linewidth</a:t>
            </a:r>
            <a:r>
              <a:rPr lang="fr-FR" sz="1400" dirty="0"/>
              <a:t>=0, </a:t>
            </a:r>
            <a:r>
              <a:rPr lang="fr-FR" sz="1400" dirty="0" err="1"/>
              <a:t>antialiased</a:t>
            </a:r>
            <a:r>
              <a:rPr lang="fr-FR" sz="1400" dirty="0"/>
              <a:t>=false, </a:t>
            </a:r>
            <a:r>
              <a:rPr lang="fr-FR" sz="1400" dirty="0" err="1"/>
              <a:t>cmap</a:t>
            </a:r>
            <a:r>
              <a:rPr lang="fr-FR" sz="1400" dirty="0"/>
              <a:t>="</a:t>
            </a:r>
            <a:r>
              <a:rPr lang="fr-FR" sz="1400" dirty="0" err="1"/>
              <a:t>coolwarm</a:t>
            </a:r>
            <a:r>
              <a:rPr lang="fr-FR" sz="1400" dirty="0"/>
              <a:t>")</a:t>
            </a:r>
          </a:p>
          <a:p>
            <a:r>
              <a:rPr lang="fr-FR" sz="1400" dirty="0"/>
              <a:t>#</a:t>
            </a:r>
            <a:r>
              <a:rPr lang="fr-FR" sz="1400" dirty="0" err="1"/>
              <a:t>zlim</a:t>
            </a:r>
            <a:r>
              <a:rPr lang="fr-FR" sz="1400" dirty="0"/>
              <a:t>(-1.01,1.01)</a:t>
            </a:r>
          </a:p>
          <a:p>
            <a:r>
              <a:rPr lang="fr-FR" sz="1400" dirty="0" err="1"/>
              <a:t>ax</a:t>
            </a:r>
            <a:r>
              <a:rPr lang="fr-FR" sz="1400" dirty="0"/>
              <a:t> = </a:t>
            </a:r>
            <a:r>
              <a:rPr lang="fr-FR" sz="1400" dirty="0" err="1"/>
              <a:t>gca</a:t>
            </a:r>
            <a:r>
              <a:rPr lang="fr-FR" sz="1400" dirty="0"/>
              <a:t>()</a:t>
            </a:r>
          </a:p>
          <a:p>
            <a:r>
              <a:rPr lang="fr-FR" sz="1400" dirty="0" err="1"/>
              <a:t>ax</a:t>
            </a:r>
            <a:r>
              <a:rPr lang="fr-FR" sz="1400" dirty="0"/>
              <a:t>[:</a:t>
            </a:r>
            <a:r>
              <a:rPr lang="fr-FR" sz="1400" dirty="0" err="1"/>
              <a:t>zaxis</a:t>
            </a:r>
            <a:r>
              <a:rPr lang="fr-FR" sz="1400" dirty="0"/>
              <a:t>][:</a:t>
            </a:r>
            <a:r>
              <a:rPr lang="fr-FR" sz="1400" dirty="0" err="1"/>
              <a:t>set_major_locator</a:t>
            </a:r>
            <a:r>
              <a:rPr lang="fr-FR" sz="1400" dirty="0"/>
              <a:t>](</a:t>
            </a:r>
            <a:r>
              <a:rPr lang="fr-FR" sz="1400" dirty="0" err="1"/>
              <a:t>matplotlib</a:t>
            </a:r>
            <a:r>
              <a:rPr lang="fr-FR" sz="1400" dirty="0"/>
              <a:t>[:</a:t>
            </a:r>
            <a:r>
              <a:rPr lang="fr-FR" sz="1400" dirty="0" err="1"/>
              <a:t>ticker</a:t>
            </a:r>
            <a:r>
              <a:rPr lang="fr-FR" sz="1400" dirty="0"/>
              <a:t>][:</a:t>
            </a:r>
            <a:r>
              <a:rPr lang="fr-FR" sz="1400" dirty="0" err="1"/>
              <a:t>LinearLocator</a:t>
            </a:r>
            <a:r>
              <a:rPr lang="fr-FR" sz="1400" dirty="0"/>
              <a:t>](10))</a:t>
            </a:r>
          </a:p>
          <a:p>
            <a:r>
              <a:rPr lang="fr-FR" sz="1400" dirty="0" err="1"/>
              <a:t>ax</a:t>
            </a:r>
            <a:r>
              <a:rPr lang="fr-FR" sz="1400" dirty="0"/>
              <a:t>[:</a:t>
            </a:r>
            <a:r>
              <a:rPr lang="fr-FR" sz="1400" dirty="0" err="1"/>
              <a:t>zaxis</a:t>
            </a:r>
            <a:r>
              <a:rPr lang="fr-FR" sz="1400" dirty="0"/>
              <a:t>][:</a:t>
            </a:r>
            <a:r>
              <a:rPr lang="fr-FR" sz="1400" dirty="0" err="1"/>
              <a:t>set_major_formatter</a:t>
            </a:r>
            <a:r>
              <a:rPr lang="fr-FR" sz="1400" dirty="0"/>
              <a:t>](</a:t>
            </a:r>
            <a:r>
              <a:rPr lang="fr-FR" sz="1400" dirty="0" err="1"/>
              <a:t>matplotlib</a:t>
            </a:r>
            <a:r>
              <a:rPr lang="fr-FR" sz="1400" dirty="0"/>
              <a:t>[:</a:t>
            </a:r>
            <a:r>
              <a:rPr lang="fr-FR" sz="1400" dirty="0" err="1"/>
              <a:t>ticker</a:t>
            </a:r>
            <a:r>
              <a:rPr lang="fr-FR" sz="1400" dirty="0"/>
              <a:t>][:</a:t>
            </a:r>
            <a:r>
              <a:rPr lang="fr-FR" sz="1400" dirty="0" err="1"/>
              <a:t>FormatStrFormatter</a:t>
            </a:r>
            <a:r>
              <a:rPr lang="fr-FR" sz="1400" dirty="0"/>
              <a:t>]("%.02f"))</a:t>
            </a:r>
          </a:p>
          <a:p>
            <a:r>
              <a:rPr lang="fr-FR" sz="1400" dirty="0" err="1"/>
              <a:t>fig</a:t>
            </a:r>
            <a:r>
              <a:rPr lang="fr-FR" sz="1400" dirty="0"/>
              <a:t>[:</a:t>
            </a:r>
            <a:r>
              <a:rPr lang="fr-FR" sz="1400" dirty="0" err="1"/>
              <a:t>colorbar</a:t>
            </a:r>
            <a:r>
              <a:rPr lang="fr-FR" sz="1400" dirty="0"/>
              <a:t>](surf, </a:t>
            </a:r>
            <a:r>
              <a:rPr lang="fr-FR" sz="1400" dirty="0" err="1"/>
              <a:t>shrink</a:t>
            </a:r>
            <a:r>
              <a:rPr lang="fr-FR" sz="1400" dirty="0"/>
              <a:t>=0.5, aspect=5)</a:t>
            </a:r>
          </a:p>
          <a:p>
            <a:endParaRPr lang="fr-FR" sz="1400" dirty="0"/>
          </a:p>
          <a:p>
            <a:r>
              <a:rPr lang="fr-FR" sz="1400" dirty="0" err="1"/>
              <a:t>savefig</a:t>
            </a:r>
            <a:r>
              <a:rPr lang="fr-FR" sz="1400" dirty="0"/>
              <a:t>("ex5.pdf")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256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0" y="2043876"/>
            <a:ext cx="4521200" cy="354412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98500" y="238132"/>
            <a:ext cx="7772400" cy="1470025"/>
          </a:xfrm>
        </p:spPr>
        <p:txBody>
          <a:bodyPr/>
          <a:lstStyle/>
          <a:p>
            <a:r>
              <a:rPr lang="en-US" dirty="0" smtClean="0"/>
              <a:t>Ex6 in Julia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0201" y="1071801"/>
            <a:ext cx="444499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 smtClean="0"/>
              <a:t>PyPlot</a:t>
            </a:r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QuantEcon</a:t>
            </a:r>
            <a:endParaRPr lang="en-US" dirty="0"/>
          </a:p>
          <a:p>
            <a:endParaRPr lang="en-US" dirty="0"/>
          </a:p>
          <a:p>
            <a:r>
              <a:rPr lang="en-US" dirty="0"/>
              <a:t>fig = figure(</a:t>
            </a:r>
            <a:r>
              <a:rPr lang="en-US" dirty="0" smtClean="0"/>
              <a:t>)</a:t>
            </a:r>
            <a:endParaRPr lang="fr-FR" dirty="0"/>
          </a:p>
          <a:p>
            <a:r>
              <a:rPr lang="fr-FR" dirty="0"/>
              <a:t>n=100</a:t>
            </a:r>
          </a:p>
          <a:p>
            <a:r>
              <a:rPr lang="en-US" dirty="0"/>
              <a:t>u = </a:t>
            </a:r>
            <a:r>
              <a:rPr lang="en-US" dirty="0" err="1"/>
              <a:t>linspace</a:t>
            </a:r>
            <a:r>
              <a:rPr lang="en-US" dirty="0"/>
              <a:t>(0, 2pi, n)        #theta</a:t>
            </a:r>
          </a:p>
          <a:p>
            <a:r>
              <a:rPr lang="en-US" dirty="0"/>
              <a:t>#v = </a:t>
            </a:r>
            <a:r>
              <a:rPr lang="en-US" dirty="0" err="1"/>
              <a:t>linspace</a:t>
            </a:r>
            <a:r>
              <a:rPr lang="en-US" dirty="0"/>
              <a:t>(0, pi, n)            #phi</a:t>
            </a:r>
          </a:p>
          <a:p>
            <a:r>
              <a:rPr lang="en-US" dirty="0"/>
              <a:t>v = </a:t>
            </a:r>
            <a:r>
              <a:rPr lang="en-US" dirty="0" err="1"/>
              <a:t>linspace</a:t>
            </a:r>
            <a:r>
              <a:rPr lang="en-US" dirty="0"/>
              <a:t>(-7, 7, n)   </a:t>
            </a:r>
          </a:p>
          <a:p>
            <a:endParaRPr lang="en-US" dirty="0"/>
          </a:p>
          <a:p>
            <a:r>
              <a:rPr lang="en-US" dirty="0"/>
              <a:t>x = Array(Float64, n, n)</a:t>
            </a:r>
          </a:p>
          <a:p>
            <a:r>
              <a:rPr lang="en-US" dirty="0"/>
              <a:t>y = Array(Float64, n, n)</a:t>
            </a:r>
          </a:p>
          <a:p>
            <a:r>
              <a:rPr lang="en-US" dirty="0"/>
              <a:t>z = Array(Float64, n, n)</a:t>
            </a:r>
          </a:p>
          <a:p>
            <a:r>
              <a:rPr lang="fi-FI" dirty="0" err="1"/>
              <a:t>xf(xx</a:t>
            </a:r>
            <a:r>
              <a:rPr lang="fi-FI" dirty="0"/>
              <a:t>, </a:t>
            </a:r>
            <a:r>
              <a:rPr lang="fi-FI" dirty="0" err="1"/>
              <a:t>yy</a:t>
            </a:r>
            <a:r>
              <a:rPr lang="fi-FI" dirty="0"/>
              <a:t>) = cos(xx)*sqrt(1+yy^2/4)</a:t>
            </a:r>
          </a:p>
          <a:p>
            <a:r>
              <a:rPr lang="fi-FI" dirty="0" err="1"/>
              <a:t>yf(xx</a:t>
            </a:r>
            <a:r>
              <a:rPr lang="fi-FI" dirty="0"/>
              <a:t>, </a:t>
            </a:r>
            <a:r>
              <a:rPr lang="fi-FI" dirty="0" err="1"/>
              <a:t>yy</a:t>
            </a:r>
            <a:r>
              <a:rPr lang="fi-FI" dirty="0"/>
              <a:t>) = 1.0/3.0*sin(xx)*sqrt(1+yy^2/4)</a:t>
            </a:r>
          </a:p>
          <a:p>
            <a:r>
              <a:rPr lang="fi-FI" dirty="0" err="1"/>
              <a:t>zf(xx</a:t>
            </a:r>
            <a:r>
              <a:rPr lang="fi-FI" dirty="0"/>
              <a:t>, </a:t>
            </a:r>
            <a:r>
              <a:rPr lang="fi-FI" dirty="0" err="1"/>
              <a:t>yy</a:t>
            </a:r>
            <a:r>
              <a:rPr lang="fi-FI" dirty="0"/>
              <a:t>) = 1.0/2.0*yy</a:t>
            </a:r>
          </a:p>
          <a:p>
            <a:r>
              <a:rPr lang="fi-FI" dirty="0"/>
              <a:t>for i in 1:n</a:t>
            </a:r>
          </a:p>
          <a:p>
            <a:r>
              <a:rPr lang="nl-NL" dirty="0"/>
              <a:t>    </a:t>
            </a:r>
            <a:r>
              <a:rPr lang="nl-NL" dirty="0" err="1"/>
              <a:t>for</a:t>
            </a:r>
            <a:r>
              <a:rPr lang="nl-NL" dirty="0"/>
              <a:t> j in 1:n</a:t>
            </a:r>
          </a:p>
          <a:p>
            <a:r>
              <a:rPr lang="nl-NL" dirty="0"/>
              <a:t>        x[j, i] = </a:t>
            </a:r>
            <a:r>
              <a:rPr lang="nl-NL" dirty="0" err="1"/>
              <a:t>xf</a:t>
            </a:r>
            <a:r>
              <a:rPr lang="nl-NL" dirty="0"/>
              <a:t>(u[i], v[j])</a:t>
            </a:r>
          </a:p>
          <a:p>
            <a:r>
              <a:rPr lang="is-IS" dirty="0"/>
              <a:t>        y[j, i] = yf(u[i], v[j])</a:t>
            </a:r>
          </a:p>
          <a:p>
            <a:r>
              <a:rPr lang="hu-HU" dirty="0"/>
              <a:t>        z[j,i]  = zf(u[i], v[j])</a:t>
            </a:r>
          </a:p>
          <a:p>
            <a:r>
              <a:rPr lang="hu-HU" dirty="0"/>
              <a:t>    end</a:t>
            </a:r>
          </a:p>
          <a:p>
            <a:r>
              <a:rPr lang="en-US" dirty="0"/>
              <a:t>e</a:t>
            </a:r>
            <a:r>
              <a:rPr lang="en-US" dirty="0" smtClean="0"/>
              <a:t>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surf = </a:t>
            </a:r>
            <a:r>
              <a:rPr lang="en-US" dirty="0" err="1"/>
              <a:t>plot_surface</a:t>
            </a:r>
            <a:r>
              <a:rPr lang="en-US" dirty="0"/>
              <a:t>(x, y, z, </a:t>
            </a:r>
            <a:r>
              <a:rPr lang="en-US" dirty="0" err="1"/>
              <a:t>rstride</a:t>
            </a:r>
            <a:r>
              <a:rPr lang="en-US" dirty="0"/>
              <a:t>=1, </a:t>
            </a:r>
            <a:r>
              <a:rPr lang="en-US" dirty="0" err="1"/>
              <a:t>cstride</a:t>
            </a:r>
            <a:r>
              <a:rPr lang="en-US" dirty="0"/>
              <a:t>=1, </a:t>
            </a:r>
            <a:r>
              <a:rPr lang="en-US" dirty="0" err="1"/>
              <a:t>linewidth</a:t>
            </a:r>
            <a:r>
              <a:rPr lang="en-US" dirty="0"/>
              <a:t>=0, </a:t>
            </a:r>
            <a:r>
              <a:rPr lang="en-US" dirty="0" err="1"/>
              <a:t>antialiased</a:t>
            </a:r>
            <a:r>
              <a:rPr lang="en-US" dirty="0"/>
              <a:t>=false, </a:t>
            </a:r>
            <a:r>
              <a:rPr lang="en-US" dirty="0" err="1"/>
              <a:t>cmap</a:t>
            </a:r>
            <a:r>
              <a:rPr lang="en-US" dirty="0"/>
              <a:t>="</a:t>
            </a:r>
            <a:r>
              <a:rPr lang="en-US" dirty="0" err="1"/>
              <a:t>coolwarm</a:t>
            </a:r>
            <a:r>
              <a:rPr lang="en-US" dirty="0"/>
              <a:t>")</a:t>
            </a:r>
          </a:p>
          <a:p>
            <a:r>
              <a:rPr lang="en-US" dirty="0"/>
              <a:t>#</a:t>
            </a:r>
            <a:r>
              <a:rPr lang="en-US" dirty="0" err="1"/>
              <a:t>zlim</a:t>
            </a:r>
            <a:r>
              <a:rPr lang="en-US" dirty="0"/>
              <a:t>(-1.01,1.01)</a:t>
            </a:r>
          </a:p>
          <a:p>
            <a:r>
              <a:rPr lang="fr-FR" dirty="0" err="1"/>
              <a:t>ax</a:t>
            </a:r>
            <a:r>
              <a:rPr lang="fr-FR" dirty="0"/>
              <a:t> = </a:t>
            </a:r>
            <a:r>
              <a:rPr lang="fr-FR" dirty="0" err="1"/>
              <a:t>gca</a:t>
            </a:r>
            <a:r>
              <a:rPr lang="fr-FR" dirty="0"/>
              <a:t>()</a:t>
            </a:r>
          </a:p>
          <a:p>
            <a:r>
              <a:rPr lang="fr-FR" dirty="0" err="1"/>
              <a:t>ax</a:t>
            </a:r>
            <a:r>
              <a:rPr lang="fr-FR" dirty="0"/>
              <a:t>[:</a:t>
            </a:r>
            <a:r>
              <a:rPr lang="fr-FR" dirty="0" err="1"/>
              <a:t>zaxis</a:t>
            </a:r>
            <a:r>
              <a:rPr lang="fr-FR" dirty="0"/>
              <a:t>][:</a:t>
            </a:r>
            <a:r>
              <a:rPr lang="fr-FR" dirty="0" err="1"/>
              <a:t>set_major_locator</a:t>
            </a:r>
            <a:r>
              <a:rPr lang="fr-FR" dirty="0"/>
              <a:t>](</a:t>
            </a:r>
            <a:r>
              <a:rPr lang="fr-FR" dirty="0" err="1"/>
              <a:t>matplotlib</a:t>
            </a:r>
            <a:r>
              <a:rPr lang="fr-FR" dirty="0"/>
              <a:t>[:</a:t>
            </a:r>
            <a:r>
              <a:rPr lang="fr-FR" dirty="0" err="1"/>
              <a:t>ticker</a:t>
            </a:r>
            <a:r>
              <a:rPr lang="fr-FR" dirty="0"/>
              <a:t>][:</a:t>
            </a:r>
            <a:r>
              <a:rPr lang="fr-FR" dirty="0" err="1"/>
              <a:t>LinearLocator</a:t>
            </a:r>
            <a:r>
              <a:rPr lang="fr-FR" dirty="0"/>
              <a:t>](10))</a:t>
            </a:r>
          </a:p>
          <a:p>
            <a:r>
              <a:rPr lang="fr-FR" dirty="0" err="1"/>
              <a:t>ax</a:t>
            </a:r>
            <a:r>
              <a:rPr lang="fr-FR" dirty="0"/>
              <a:t>[:</a:t>
            </a:r>
            <a:r>
              <a:rPr lang="fr-FR" dirty="0" err="1"/>
              <a:t>zaxis</a:t>
            </a:r>
            <a:r>
              <a:rPr lang="fr-FR" dirty="0"/>
              <a:t>][:</a:t>
            </a:r>
            <a:r>
              <a:rPr lang="fr-FR" dirty="0" err="1"/>
              <a:t>set_major_formatter</a:t>
            </a:r>
            <a:r>
              <a:rPr lang="fr-FR" dirty="0"/>
              <a:t>](</a:t>
            </a:r>
            <a:r>
              <a:rPr lang="fr-FR" dirty="0" err="1"/>
              <a:t>matplotlib</a:t>
            </a:r>
            <a:r>
              <a:rPr lang="fr-FR" dirty="0"/>
              <a:t>[:</a:t>
            </a:r>
            <a:r>
              <a:rPr lang="fr-FR" dirty="0" err="1"/>
              <a:t>ticker</a:t>
            </a:r>
            <a:r>
              <a:rPr lang="fr-FR" dirty="0"/>
              <a:t>][:</a:t>
            </a:r>
            <a:r>
              <a:rPr lang="fr-FR" dirty="0" err="1"/>
              <a:t>FormatStrFormatter</a:t>
            </a:r>
            <a:r>
              <a:rPr lang="fr-FR" dirty="0"/>
              <a:t>]("%.02f"))</a:t>
            </a:r>
          </a:p>
          <a:p>
            <a:r>
              <a:rPr lang="fr-FR" dirty="0" err="1"/>
              <a:t>fig</a:t>
            </a:r>
            <a:r>
              <a:rPr lang="fr-FR" dirty="0"/>
              <a:t>[:</a:t>
            </a:r>
            <a:r>
              <a:rPr lang="fr-FR" dirty="0" err="1"/>
              <a:t>colorbar</a:t>
            </a:r>
            <a:r>
              <a:rPr lang="fr-FR" dirty="0"/>
              <a:t>](surf, </a:t>
            </a:r>
            <a:r>
              <a:rPr lang="fr-FR" dirty="0" err="1"/>
              <a:t>shrink</a:t>
            </a:r>
            <a:r>
              <a:rPr lang="fr-FR" dirty="0"/>
              <a:t>=0.5, aspect=5)</a:t>
            </a:r>
          </a:p>
          <a:p>
            <a:endParaRPr lang="fr-FR" dirty="0"/>
          </a:p>
          <a:p>
            <a:r>
              <a:rPr lang="fr-FR" dirty="0" err="1"/>
              <a:t>savefig</a:t>
            </a:r>
            <a:r>
              <a:rPr lang="fr-FR" dirty="0"/>
              <a:t>("ex6.pdf")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3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000" y="200033"/>
            <a:ext cx="7772400" cy="485768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4" name="Picture 3" descr="Screen Shot 2016-02-16 at 4.00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273300"/>
            <a:ext cx="8810210" cy="2514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90800" y="2298700"/>
            <a:ext cx="1930400" cy="2019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70300" y="4445000"/>
            <a:ext cx="355600" cy="292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2057400" y="1866900"/>
            <a:ext cx="419100" cy="508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0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0" y="200033"/>
            <a:ext cx="7772400" cy="549268"/>
          </a:xfrm>
        </p:spPr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and </a:t>
            </a:r>
            <a:r>
              <a:rPr lang="en-US" b="0" dirty="0" smtClean="0"/>
              <a:t>Mathematical </a:t>
            </a:r>
            <a:r>
              <a:rPr lang="en-US" b="0" dirty="0"/>
              <a:t>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" y="965200"/>
            <a:ext cx="8280400" cy="4660900"/>
          </a:xfrm>
        </p:spPr>
        <p:txBody>
          <a:bodyPr/>
          <a:lstStyle/>
          <a:p>
            <a:pPr marL="285750" indent="-285750" algn="l">
              <a:buFont typeface="Arial"/>
              <a:buChar char="•"/>
            </a:pPr>
            <a:r>
              <a:rPr lang="en-US" sz="1600" dirty="0"/>
              <a:t>Many forms of general-purpose numerical software are available commercially and </a:t>
            </a:r>
            <a:r>
              <a:rPr lang="en-US" sz="1600" dirty="0" smtClean="0"/>
              <a:t>in the </a:t>
            </a:r>
            <a:r>
              <a:rPr lang="en-US" sz="1600" dirty="0"/>
              <a:t>public domain. Most of the early software was written for mainframe </a:t>
            </a:r>
            <a:r>
              <a:rPr lang="en-US" sz="1600" dirty="0" smtClean="0"/>
              <a:t>computers. Now </a:t>
            </a:r>
            <a:r>
              <a:rPr lang="en-US" sz="1600" dirty="0"/>
              <a:t>that personal computers are sufficiently powerful, standard numerical </a:t>
            </a:r>
            <a:r>
              <a:rPr lang="en-US" sz="1600" dirty="0" smtClean="0"/>
              <a:t>software is </a:t>
            </a:r>
            <a:r>
              <a:rPr lang="en-US" sz="1600" dirty="0"/>
              <a:t>available for them. </a:t>
            </a:r>
            <a:r>
              <a:rPr lang="en-US" sz="1600" dirty="0">
                <a:solidFill>
                  <a:srgbClr val="FF0000"/>
                </a:solidFill>
              </a:rPr>
              <a:t>Most of this numerical software is written in FORTRAN, </a:t>
            </a:r>
            <a:r>
              <a:rPr lang="en-US" sz="1600" dirty="0" smtClean="0">
                <a:solidFill>
                  <a:srgbClr val="FF0000"/>
                </a:solidFill>
              </a:rPr>
              <a:t>although some </a:t>
            </a:r>
            <a:r>
              <a:rPr lang="en-US" sz="1600" dirty="0">
                <a:solidFill>
                  <a:srgbClr val="FF0000"/>
                </a:solidFill>
              </a:rPr>
              <a:t>packages are written in C, C++, and FORTRAN90</a:t>
            </a:r>
            <a:r>
              <a:rPr lang="en-US" sz="1600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ALGOL </a:t>
            </a:r>
            <a:r>
              <a:rPr lang="en-US" sz="1600" dirty="0"/>
              <a:t>procedures were presented for matrix computations in 1971 in [WR]. A </a:t>
            </a:r>
            <a:r>
              <a:rPr lang="en-US" sz="1600" dirty="0" smtClean="0"/>
              <a:t>package of </a:t>
            </a:r>
            <a:r>
              <a:rPr lang="en-US" sz="1600" dirty="0">
                <a:solidFill>
                  <a:srgbClr val="FF0000"/>
                </a:solidFill>
              </a:rPr>
              <a:t>FORTRAN</a:t>
            </a:r>
            <a:r>
              <a:rPr lang="en-US" sz="1600" dirty="0"/>
              <a:t> subroutines based mainly on the ALGOL procedures was then </a:t>
            </a:r>
            <a:r>
              <a:rPr lang="en-US" sz="1600" dirty="0" smtClean="0"/>
              <a:t>developed into </a:t>
            </a:r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EISPACK</a:t>
            </a:r>
            <a:r>
              <a:rPr lang="en-US" sz="1600" dirty="0"/>
              <a:t> routines. 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LINPACK</a:t>
            </a:r>
            <a:r>
              <a:rPr lang="en-US" sz="1600" dirty="0" smtClean="0"/>
              <a:t> </a:t>
            </a:r>
            <a:r>
              <a:rPr lang="en-US" sz="1600" dirty="0"/>
              <a:t>is a package of </a:t>
            </a:r>
            <a:r>
              <a:rPr lang="en-US" sz="1600" dirty="0">
                <a:solidFill>
                  <a:srgbClr val="FF0000"/>
                </a:solidFill>
              </a:rPr>
              <a:t>FORTRAN</a:t>
            </a:r>
            <a:r>
              <a:rPr lang="en-US" sz="1600" dirty="0"/>
              <a:t> subroutines for analyzing and solving </a:t>
            </a:r>
            <a:r>
              <a:rPr lang="en-US" sz="1600" dirty="0" smtClean="0"/>
              <a:t>systems of </a:t>
            </a:r>
            <a:r>
              <a:rPr lang="en-US" sz="1600" dirty="0"/>
              <a:t>linear equations and solving linear least squares problems. </a:t>
            </a:r>
            <a:endParaRPr lang="en-US" sz="1600" dirty="0">
              <a:solidFill>
                <a:srgbClr val="FF0000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MATLAB </a:t>
            </a:r>
            <a:r>
              <a:rPr lang="en-US" sz="1600" dirty="0"/>
              <a:t>was originally </a:t>
            </a:r>
            <a:r>
              <a:rPr lang="en-US" sz="1600" dirty="0" smtClean="0"/>
              <a:t>written to </a:t>
            </a:r>
            <a:r>
              <a:rPr lang="en-US" sz="1600" dirty="0"/>
              <a:t>provide easy access to </a:t>
            </a:r>
            <a:r>
              <a:rPr lang="en-US" sz="1600" dirty="0" smtClean="0"/>
              <a:t>matrix software </a:t>
            </a:r>
            <a:r>
              <a:rPr lang="en-US" sz="1600" dirty="0"/>
              <a:t>developed in </a:t>
            </a:r>
            <a:r>
              <a:rPr lang="en-US" sz="1600" dirty="0" smtClean="0"/>
              <a:t>the LINPACK </a:t>
            </a:r>
            <a:r>
              <a:rPr lang="en-US" sz="1600" dirty="0"/>
              <a:t>and </a:t>
            </a:r>
            <a:r>
              <a:rPr lang="en-US" sz="1600" dirty="0" smtClean="0"/>
              <a:t>EISPACK projects</a:t>
            </a:r>
            <a:r>
              <a:rPr lang="en-US" sz="1600" dirty="0"/>
              <a:t>. The first version </a:t>
            </a:r>
            <a:r>
              <a:rPr lang="en-US" sz="1600" dirty="0" smtClean="0"/>
              <a:t>was written </a:t>
            </a:r>
            <a:r>
              <a:rPr lang="en-US" sz="1600" dirty="0"/>
              <a:t>in the late 1970s for </a:t>
            </a:r>
            <a:r>
              <a:rPr lang="en-US" sz="1600" dirty="0" smtClean="0"/>
              <a:t>use in </a:t>
            </a:r>
            <a:r>
              <a:rPr lang="en-US" sz="1600" dirty="0"/>
              <a:t>courses in matrix theory, </a:t>
            </a:r>
            <a:r>
              <a:rPr lang="en-US" sz="1600" dirty="0" smtClean="0"/>
              <a:t>linear algebra</a:t>
            </a:r>
            <a:r>
              <a:rPr lang="en-US" sz="1600" dirty="0"/>
              <a:t>, and numerical </a:t>
            </a:r>
            <a:r>
              <a:rPr lang="en-US" sz="1600" dirty="0" smtClean="0"/>
              <a:t>analysis. There </a:t>
            </a:r>
            <a:r>
              <a:rPr lang="en-US" sz="1600" dirty="0"/>
              <a:t>are currently more </a:t>
            </a:r>
            <a:r>
              <a:rPr lang="en-US" sz="1600" dirty="0" smtClean="0"/>
              <a:t>than 500,000 </a:t>
            </a:r>
            <a:r>
              <a:rPr lang="en-US" sz="1600" dirty="0"/>
              <a:t>users of MATLAB </a:t>
            </a:r>
            <a:r>
              <a:rPr lang="en-US" sz="1600" dirty="0" smtClean="0"/>
              <a:t>in more </a:t>
            </a:r>
            <a:r>
              <a:rPr lang="en-US" sz="1600" dirty="0"/>
              <a:t>than 100 countries</a:t>
            </a:r>
            <a:r>
              <a:rPr lang="en-US" sz="1600" dirty="0" smtClean="0"/>
              <a:t>.</a:t>
            </a: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/>
              <a:t>In addition to </a:t>
            </a:r>
            <a:r>
              <a:rPr lang="en-US" sz="1600" dirty="0" err="1" smtClean="0"/>
              <a:t>Matlab</a:t>
            </a:r>
            <a:r>
              <a:rPr lang="en-US" sz="1600" dirty="0" smtClean="0"/>
              <a:t>, Maple (developed in 1980) and </a:t>
            </a:r>
            <a:r>
              <a:rPr lang="en-US" sz="1600" dirty="0" err="1" smtClean="0"/>
              <a:t>Mathematica</a:t>
            </a:r>
            <a:r>
              <a:rPr lang="en-US" sz="1600" dirty="0" smtClean="0"/>
              <a:t> (released in 1988) are </a:t>
            </a:r>
            <a:r>
              <a:rPr lang="en-US" sz="1600" dirty="0"/>
              <a:t>equally </a:t>
            </a:r>
            <a:r>
              <a:rPr lang="en-US" sz="1600" dirty="0" smtClean="0"/>
              <a:t>popular. </a:t>
            </a:r>
          </a:p>
          <a:p>
            <a:pPr marL="285750" indent="-285750" algn="l">
              <a:buFont typeface="Arial"/>
              <a:buChar char="•"/>
            </a:pPr>
            <a:endParaRPr lang="en-US" sz="1600" dirty="0"/>
          </a:p>
          <a:p>
            <a:pPr algn="l"/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58800" y="5651500"/>
            <a:ext cx="828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</a:rPr>
              <a:t>References:</a:t>
            </a:r>
            <a:endParaRPr lang="en-US" sz="1600" i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600" i="1" dirty="0" smtClean="0"/>
              <a:t>Burden, R., D. </a:t>
            </a:r>
            <a:r>
              <a:rPr lang="en-US" sz="1600" i="1" dirty="0" err="1" smtClean="0"/>
              <a:t>Faires</a:t>
            </a:r>
            <a:r>
              <a:rPr lang="en-US" sz="1600" i="1" dirty="0"/>
              <a:t> </a:t>
            </a:r>
            <a:r>
              <a:rPr lang="en-US" sz="1600" i="1" dirty="0" smtClean="0"/>
              <a:t>and A. Burden,  2015: Numerical Analysis. </a:t>
            </a:r>
            <a:r>
              <a:rPr lang="en-US" sz="1600" i="1" dirty="0" err="1" smtClean="0"/>
              <a:t>Cengage</a:t>
            </a:r>
            <a:r>
              <a:rPr lang="en-US" sz="1600" i="1" dirty="0" smtClean="0"/>
              <a:t> Learning. 912pp. 10</a:t>
            </a:r>
            <a:r>
              <a:rPr lang="en-US" sz="1600" i="1" baseline="30000" dirty="0" smtClean="0"/>
              <a:t>th</a:t>
            </a:r>
            <a:r>
              <a:rPr lang="en-US" sz="1600" i="1" dirty="0" smtClean="0"/>
              <a:t> ed. Jan. 2015.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214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6-02-09 at 2.5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4229100"/>
            <a:ext cx="3149600" cy="2133600"/>
          </a:xfrm>
          <a:prstGeom prst="rect">
            <a:avLst/>
          </a:prstGeom>
        </p:spPr>
      </p:pic>
      <p:pic>
        <p:nvPicPr>
          <p:cNvPr id="25" name="Picture 24" descr="ex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3941150"/>
            <a:ext cx="3810000" cy="2472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0"/>
            <a:ext cx="7772400" cy="688968"/>
          </a:xfrm>
        </p:spPr>
        <p:txBody>
          <a:bodyPr/>
          <a:lstStyle/>
          <a:p>
            <a:r>
              <a:rPr lang="en-US" dirty="0" smtClean="0"/>
              <a:t>EX-1</a:t>
            </a:r>
            <a:br>
              <a:rPr lang="en-US" dirty="0" smtClean="0"/>
            </a:br>
            <a:r>
              <a:rPr lang="en-US" dirty="0" smtClean="0"/>
              <a:t>Section 12.6: Surface plots</a:t>
            </a:r>
            <a:endParaRPr 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775" y="1494413"/>
            <a:ext cx="3146425" cy="217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ex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1358901"/>
            <a:ext cx="3265285" cy="222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500" y="1003300"/>
            <a:ext cx="110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Matlab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86500" y="977900"/>
            <a:ext cx="114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057400" y="365760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1600" y="3670300"/>
            <a:ext cx="81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Julia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772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2-09 at 3.3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3978301"/>
            <a:ext cx="2540000" cy="2498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0"/>
            <a:ext cx="7772400" cy="688968"/>
          </a:xfrm>
        </p:spPr>
        <p:txBody>
          <a:bodyPr/>
          <a:lstStyle/>
          <a:p>
            <a:r>
              <a:rPr lang="en-US" dirty="0" smtClean="0"/>
              <a:t>EX-2</a:t>
            </a:r>
            <a:br>
              <a:rPr lang="en-US" dirty="0" smtClean="0"/>
            </a:br>
            <a:r>
              <a:rPr lang="en-US" dirty="0" smtClean="0"/>
              <a:t>Section 12.6: Surface plots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4500" y="1003300"/>
            <a:ext cx="110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Matlab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86500" y="977900"/>
            <a:ext cx="114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057400" y="365760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1600" y="3670300"/>
            <a:ext cx="81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Julia</a:t>
            </a:r>
            <a:endParaRPr lang="en-US" sz="2400" dirty="0"/>
          </a:p>
        </p:txBody>
      </p:sp>
      <p:pic>
        <p:nvPicPr>
          <p:cNvPr id="8" name="Picture 7" descr="ex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4058308"/>
            <a:ext cx="2971799" cy="2317092"/>
          </a:xfrm>
          <a:prstGeom prst="rect">
            <a:avLst/>
          </a:prstGeom>
        </p:spPr>
      </p:pic>
      <p:pic>
        <p:nvPicPr>
          <p:cNvPr id="10" name="Picture 9" descr="ex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32" y="1612900"/>
            <a:ext cx="2421467" cy="1816100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85850" y="1601794"/>
            <a:ext cx="2636105" cy="204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3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x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3709911"/>
            <a:ext cx="3543300" cy="2627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0"/>
            <a:ext cx="7772400" cy="688968"/>
          </a:xfrm>
        </p:spPr>
        <p:txBody>
          <a:bodyPr/>
          <a:lstStyle/>
          <a:p>
            <a:r>
              <a:rPr lang="en-US" dirty="0" smtClean="0"/>
              <a:t>EX-3</a:t>
            </a:r>
            <a:br>
              <a:rPr lang="en-US" dirty="0" smtClean="0"/>
            </a:br>
            <a:r>
              <a:rPr lang="en-US" dirty="0" smtClean="0"/>
              <a:t>Section 12.6: Surface plots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4500" y="1003300"/>
            <a:ext cx="110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Matlab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86500" y="977900"/>
            <a:ext cx="114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057400" y="365760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1600" y="3670300"/>
            <a:ext cx="81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Julia</a:t>
            </a:r>
            <a:endParaRPr lang="en-US" sz="2400" dirty="0"/>
          </a:p>
        </p:txBody>
      </p:sp>
      <p:pic>
        <p:nvPicPr>
          <p:cNvPr id="11" name="Picture 10" descr="Screen Shot 2015-09-02 at 12.17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8" y="1460500"/>
            <a:ext cx="2963141" cy="2247900"/>
          </a:xfrm>
          <a:prstGeom prst="rect">
            <a:avLst/>
          </a:prstGeom>
        </p:spPr>
      </p:pic>
      <p:pic>
        <p:nvPicPr>
          <p:cNvPr id="12" name="Picture 11" descr="ex3_new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11667" r="7501" b="8332"/>
          <a:stretch/>
        </p:blipFill>
        <p:spPr>
          <a:xfrm>
            <a:off x="5435600" y="1463943"/>
            <a:ext cx="2743200" cy="2231756"/>
          </a:xfrm>
          <a:prstGeom prst="rect">
            <a:avLst/>
          </a:prstGeom>
        </p:spPr>
      </p:pic>
      <p:pic>
        <p:nvPicPr>
          <p:cNvPr id="13" name="Picture 12" descr="Screen Shot 2016-02-09 at 2.04.5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t="11521" r="20432" b="11454"/>
          <a:stretch/>
        </p:blipFill>
        <p:spPr>
          <a:xfrm>
            <a:off x="824484" y="4070604"/>
            <a:ext cx="3327608" cy="23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x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/>
          <a:stretch/>
        </p:blipFill>
        <p:spPr>
          <a:xfrm>
            <a:off x="5321394" y="4076700"/>
            <a:ext cx="3136806" cy="2324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0"/>
            <a:ext cx="7772400" cy="688968"/>
          </a:xfrm>
        </p:spPr>
        <p:txBody>
          <a:bodyPr/>
          <a:lstStyle/>
          <a:p>
            <a:r>
              <a:rPr lang="en-US" dirty="0" smtClean="0"/>
              <a:t>EX-4</a:t>
            </a:r>
            <a:br>
              <a:rPr lang="en-US" dirty="0" smtClean="0"/>
            </a:br>
            <a:r>
              <a:rPr lang="en-US" dirty="0" smtClean="0"/>
              <a:t>Section 12.6: Surface plots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4500" y="1003300"/>
            <a:ext cx="110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Matlab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86500" y="977900"/>
            <a:ext cx="114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057400" y="365760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1600" y="3670300"/>
            <a:ext cx="81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Julia</a:t>
            </a:r>
            <a:endParaRPr lang="en-US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0" y="1441317"/>
            <a:ext cx="2884479" cy="219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ex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1403350"/>
            <a:ext cx="3073400" cy="2305050"/>
          </a:xfrm>
          <a:prstGeom prst="rect">
            <a:avLst/>
          </a:prstGeom>
        </p:spPr>
      </p:pic>
      <p:pic>
        <p:nvPicPr>
          <p:cNvPr id="10" name="Picture 9" descr="Screen Shot 2016-02-09 at 2.38.0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0" y="4051300"/>
            <a:ext cx="29190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2-09 at 2.34.5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b="3727"/>
          <a:stretch/>
        </p:blipFill>
        <p:spPr>
          <a:xfrm>
            <a:off x="976757" y="4127500"/>
            <a:ext cx="2833243" cy="2145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0"/>
            <a:ext cx="7772400" cy="688968"/>
          </a:xfrm>
        </p:spPr>
        <p:txBody>
          <a:bodyPr/>
          <a:lstStyle/>
          <a:p>
            <a:r>
              <a:rPr lang="en-US" dirty="0" smtClean="0"/>
              <a:t>EX-5</a:t>
            </a:r>
            <a:br>
              <a:rPr lang="en-US" dirty="0" smtClean="0"/>
            </a:br>
            <a:r>
              <a:rPr lang="en-US" dirty="0" smtClean="0"/>
              <a:t>Section 12.6: Surface plots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4500" y="1003300"/>
            <a:ext cx="110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Matlab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86500" y="977900"/>
            <a:ext cx="114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057400" y="365760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1600" y="3670300"/>
            <a:ext cx="81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Julia</a:t>
            </a:r>
            <a:endParaRPr lang="en-US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411" y="1460500"/>
            <a:ext cx="2846001" cy="211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ex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1381123"/>
            <a:ext cx="3086100" cy="2314575"/>
          </a:xfrm>
          <a:prstGeom prst="rect">
            <a:avLst/>
          </a:prstGeom>
        </p:spPr>
      </p:pic>
      <p:pic>
        <p:nvPicPr>
          <p:cNvPr id="11" name="Picture 10" descr="ex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4051300"/>
            <a:ext cx="3479800" cy="22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0"/>
            <a:ext cx="7772400" cy="688968"/>
          </a:xfrm>
        </p:spPr>
        <p:txBody>
          <a:bodyPr/>
          <a:lstStyle/>
          <a:p>
            <a:r>
              <a:rPr lang="en-US" dirty="0" smtClean="0"/>
              <a:t>EX-6</a:t>
            </a:r>
            <a:br>
              <a:rPr lang="en-US" dirty="0" smtClean="0"/>
            </a:br>
            <a:r>
              <a:rPr lang="en-US" dirty="0" smtClean="0"/>
              <a:t>Section 12.6: Surface plots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4500" y="1003300"/>
            <a:ext cx="110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Matlab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86500" y="977900"/>
            <a:ext cx="114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Python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057400" y="365760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1600" y="3670300"/>
            <a:ext cx="81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Julia</a:t>
            </a:r>
            <a:endParaRPr lang="en-US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1501645"/>
            <a:ext cx="2826252" cy="2219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ex6_new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7" t="13288" r="8763" b="8379"/>
          <a:stretch/>
        </p:blipFill>
        <p:spPr>
          <a:xfrm>
            <a:off x="5430356" y="1447800"/>
            <a:ext cx="2786543" cy="2258060"/>
          </a:xfrm>
          <a:prstGeom prst="rect">
            <a:avLst/>
          </a:prstGeom>
        </p:spPr>
      </p:pic>
      <p:pic>
        <p:nvPicPr>
          <p:cNvPr id="10" name="Picture 9" descr="Screen Shot 2016-02-09 at 2.26.1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6" b="7019"/>
          <a:stretch/>
        </p:blipFill>
        <p:spPr>
          <a:xfrm>
            <a:off x="1078366" y="4035044"/>
            <a:ext cx="2769734" cy="2386106"/>
          </a:xfrm>
          <a:prstGeom prst="rect">
            <a:avLst/>
          </a:prstGeom>
        </p:spPr>
      </p:pic>
      <p:pic>
        <p:nvPicPr>
          <p:cNvPr id="12" name="Picture 11" descr="ex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8" b="-3681"/>
          <a:stretch/>
        </p:blipFill>
        <p:spPr>
          <a:xfrm>
            <a:off x="5372100" y="4109147"/>
            <a:ext cx="3263900" cy="245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000" y="200033"/>
            <a:ext cx="7772400" cy="485768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4" name="Picture 3" descr="Screen Shot 2016-02-16 at 4.00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273300"/>
            <a:ext cx="8810210" cy="2514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90800" y="2298700"/>
            <a:ext cx="1930400" cy="2019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670300" y="4445000"/>
            <a:ext cx="355600" cy="292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2057400" y="1866900"/>
            <a:ext cx="419100" cy="508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0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48740"/>
            <a:ext cx="5816600" cy="434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36" y="4225036"/>
            <a:ext cx="3818128" cy="21735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94100" y="329184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+mj-lt"/>
              </a:rPr>
              <a:t>Midterm Q4 </a:t>
            </a:r>
            <a:endParaRPr lang="en-US" sz="2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914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50" y="1057274"/>
            <a:ext cx="8572500" cy="5229225"/>
          </a:xfrm>
        </p:spPr>
        <p:txBody>
          <a:bodyPr/>
          <a:lstStyle/>
          <a:p>
            <a:pPr algn="l"/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syms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x                       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%In Symbolic Math Toolbox™, symbolic variables are complex variables by default. 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</a:rPr>
              <a:t>y=x^5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</a:rPr>
              <a:t>diff (y, x)</a:t>
            </a:r>
          </a:p>
          <a:p>
            <a:pPr algn="l">
              <a:buFont typeface="Wingdings"/>
              <a:buChar char="è"/>
            </a:pPr>
            <a:r>
              <a:rPr lang="en-US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5*x^4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========================================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syms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x n </a:t>
            </a:r>
            <a:r>
              <a:rPr lang="en-US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real                #assumption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</a:rPr>
              <a:t>y=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x^n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</a:rPr>
              <a:t>diff (y, x)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 </a:t>
            </a:r>
            <a:r>
              <a:rPr lang="pt-BR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ans =</a:t>
            </a:r>
          </a:p>
          <a:p>
            <a:pPr algn="l"/>
            <a:r>
              <a:rPr lang="pt-BR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    n*x^(n - 1)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========================================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assume (n&gt;0)</a:t>
            </a:r>
          </a:p>
          <a:p>
            <a:pPr algn="l"/>
            <a:r>
              <a:rPr lang="en-US" sz="18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int</a:t>
            </a:r>
            <a:r>
              <a:rPr lang="en-US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(</a:t>
            </a:r>
            <a:r>
              <a:rPr lang="en-US" sz="18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y,x</a:t>
            </a:r>
            <a:r>
              <a:rPr lang="en-US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)</a:t>
            </a:r>
          </a:p>
          <a:p>
            <a:pPr algn="l"/>
            <a:r>
              <a:rPr lang="es-ES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 </a:t>
            </a:r>
            <a:r>
              <a:rPr lang="pt-BR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ans =</a:t>
            </a:r>
          </a:p>
          <a:p>
            <a:pPr algn="l"/>
            <a:r>
              <a:rPr lang="pt-BR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    x^(n + 1)/(n + 1)</a:t>
            </a:r>
            <a:endParaRPr lang="es-ES" sz="1800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33425" y="206383"/>
            <a:ext cx="7772400" cy="498468"/>
          </a:xfrm>
        </p:spPr>
        <p:txBody>
          <a:bodyPr/>
          <a:lstStyle/>
          <a:p>
            <a:r>
              <a:rPr lang="en-US" sz="2000" dirty="0" smtClean="0"/>
              <a:t>Symbolic Computation: Differential and Integral Calculus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89" y="2399636"/>
            <a:ext cx="3602736" cy="298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6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50" y="1057274"/>
            <a:ext cx="8572500" cy="5229225"/>
          </a:xfrm>
        </p:spPr>
        <p:txBody>
          <a:bodyPr/>
          <a:lstStyle/>
          <a:p>
            <a:pPr algn="l"/>
            <a:r>
              <a:rPr lang="en-US" dirty="0" err="1" smtClean="0">
                <a:latin typeface="Arial" pitchFamily="34" charset="0"/>
                <a:cs typeface="Arial" pitchFamily="34" charset="0"/>
              </a:rPr>
              <a:t>syms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x y z                        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#In Symbolic Math Toolbox™, symbolic variables are complex variables by default. </a:t>
            </a:r>
          </a:p>
          <a:p>
            <a:pPr algn="l"/>
            <a:r>
              <a:rPr lang="en-US" dirty="0" smtClean="0">
                <a:latin typeface="Arial" pitchFamily="34" charset="0"/>
                <a:cs typeface="Arial" pitchFamily="34" charset="0"/>
              </a:rPr>
              <a:t>r=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x, y, z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]</a:t>
            </a:r>
          </a:p>
          <a:p>
            <a:pPr algn="l"/>
            <a:r>
              <a:rPr lang="en-US" dirty="0" err="1" smtClean="0">
                <a:latin typeface="Arial" pitchFamily="34" charset="0"/>
                <a:cs typeface="Arial" pitchFamily="34" charset="0"/>
              </a:rPr>
              <a:t>syms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x0 y0 z0</a:t>
            </a:r>
          </a:p>
          <a:p>
            <a:pPr algn="l"/>
            <a:r>
              <a:rPr lang="en-US" dirty="0" smtClean="0">
                <a:latin typeface="Arial" pitchFamily="34" charset="0"/>
                <a:cs typeface="Arial" pitchFamily="34" charset="0"/>
              </a:rPr>
              <a:t>r0=[x0, y0, z0]</a:t>
            </a:r>
          </a:p>
          <a:p>
            <a:pPr algn="l"/>
            <a:r>
              <a:rPr lang="en-US" dirty="0" err="1" smtClean="0">
                <a:latin typeface="Arial" pitchFamily="34" charset="0"/>
                <a:cs typeface="Arial" pitchFamily="34" charset="0"/>
              </a:rPr>
              <a:t>syms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 b c 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real                </a:t>
            </a:r>
            <a:r>
              <a:rPr lang="en-US" sz="1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#assumption</a:t>
            </a:r>
          </a:p>
          <a:p>
            <a:pPr algn="l"/>
            <a:r>
              <a:rPr lang="en-US" dirty="0" smtClean="0">
                <a:latin typeface="Arial" pitchFamily="34" charset="0"/>
                <a:cs typeface="Arial" pitchFamily="34" charset="0"/>
              </a:rPr>
              <a:t>n=[a, b, c]</a:t>
            </a:r>
          </a:p>
          <a:p>
            <a:pPr algn="l"/>
            <a:r>
              <a:rPr lang="en-US" dirty="0" smtClean="0">
                <a:latin typeface="Arial" pitchFamily="34" charset="0"/>
                <a:cs typeface="Arial" pitchFamily="34" charset="0"/>
              </a:rPr>
              <a:t>dot (n, r-r0)</a:t>
            </a:r>
          </a:p>
          <a:p>
            <a:pPr algn="l"/>
            <a:r>
              <a:rPr lang="en-U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 a*(x - x0) + b*(y - y0) + c*(z - z0)</a:t>
            </a:r>
          </a:p>
          <a:p>
            <a:pPr algn="l"/>
            <a:endParaRPr lang="en-U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algn="l"/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33425" y="206383"/>
            <a:ext cx="7772400" cy="498468"/>
          </a:xfrm>
        </p:spPr>
        <p:txBody>
          <a:bodyPr/>
          <a:lstStyle/>
          <a:p>
            <a:r>
              <a:rPr lang="en-US" sz="2000" dirty="0" smtClean="0"/>
              <a:t>Symbolic Computation: the Inner Product (Section 12.3)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32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50" y="1057274"/>
            <a:ext cx="8572500" cy="5229225"/>
          </a:xfrm>
        </p:spPr>
        <p:txBody>
          <a:bodyPr/>
          <a:lstStyle/>
          <a:p>
            <a:pPr algn="l"/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syms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p1 p2 p3 real              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%In Symbolic Math Toolbox™, symbolic variables are complex variables by default. 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</a:rPr>
              <a:t>P=[p1, p2, p3]</a:t>
            </a:r>
          </a:p>
          <a:p>
            <a:pPr algn="l"/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syms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q1 q2 q3 real 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</a:rPr>
              <a:t>Q =[q1, q2, q3]</a:t>
            </a:r>
          </a:p>
          <a:p>
            <a:pPr algn="l"/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syms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r1 r2 r3 real 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</a:rPr>
              <a:t>R =[r1, r2, r3]</a:t>
            </a:r>
          </a:p>
          <a:p>
            <a:pPr algn="l"/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</a:rPr>
              <a:t>n=</a:t>
            </a:r>
            <a:r>
              <a:rPr lang="en-US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cross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(Q-P, R-P)      %PQ x PR</a:t>
            </a:r>
          </a:p>
          <a:p>
            <a:pPr algn="l"/>
            <a:r>
              <a:rPr lang="en-US" sz="1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dot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(n, r-r0)</a:t>
            </a:r>
          </a:p>
          <a:p>
            <a:pPr algn="l"/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algn="l">
              <a:buFont typeface="Wingdings"/>
              <a:buChar char="è"/>
            </a:pPr>
            <a:r>
              <a:rPr lang="mr-IN" sz="800" dirty="0"/>
              <a:t>((p2 - q2)*(p3 - r3) - (p3 - q3)*(p2 - r2))*(</a:t>
            </a:r>
            <a:r>
              <a:rPr lang="mr-IN" sz="800" dirty="0" err="1"/>
              <a:t>x</a:t>
            </a:r>
            <a:r>
              <a:rPr lang="mr-IN" sz="800" dirty="0"/>
              <a:t> - x0) - ((p1 - q1)*(p3 - r3) - (p3 - q3)*(p1 - r1))*(</a:t>
            </a:r>
            <a:r>
              <a:rPr lang="mr-IN" sz="800" dirty="0" err="1"/>
              <a:t>y</a:t>
            </a:r>
            <a:r>
              <a:rPr lang="mr-IN" sz="800" dirty="0"/>
              <a:t> - y0) + ((p1 - q1)*(p2 - r2) - (p2 - q2)*(p1 - r1))*(</a:t>
            </a:r>
            <a:r>
              <a:rPr lang="mr-IN" sz="800" dirty="0" err="1"/>
              <a:t>z</a:t>
            </a:r>
            <a:r>
              <a:rPr lang="mr-IN" sz="800" dirty="0"/>
              <a:t> - z0)</a:t>
            </a:r>
          </a:p>
          <a:p>
            <a:pPr algn="l">
              <a:buFont typeface="Wingdings"/>
              <a:buChar char="è"/>
            </a:pPr>
            <a:endParaRPr lang="en-US" sz="1800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algn="l"/>
            <a:r>
              <a:rPr lang="en-US" sz="18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syms</a:t>
            </a:r>
            <a:r>
              <a:rPr lang="en-US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x y z real</a:t>
            </a:r>
          </a:p>
          <a:p>
            <a:pPr algn="l"/>
            <a:r>
              <a:rPr lang="en-US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X=[x, y, z]</a:t>
            </a:r>
          </a:p>
          <a:p>
            <a:pPr algn="l"/>
            <a:r>
              <a:rPr lang="en-US" sz="18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planefunction</a:t>
            </a:r>
            <a:r>
              <a:rPr lang="en-US" sz="1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= dot (n, X-P)       %PX*n</a:t>
            </a:r>
          </a:p>
          <a:p>
            <a:pPr algn="l"/>
            <a:endParaRPr lang="en-U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algn="l"/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33425" y="206383"/>
            <a:ext cx="7772400" cy="498468"/>
          </a:xfrm>
        </p:spPr>
        <p:txBody>
          <a:bodyPr/>
          <a:lstStyle/>
          <a:p>
            <a:r>
              <a:rPr lang="en-US" sz="2000" dirty="0" smtClean="0"/>
              <a:t>Symbolic Computation: the Cross Product (Section 12.4)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55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425" y="101607"/>
            <a:ext cx="7772400" cy="1470025"/>
          </a:xfrm>
        </p:spPr>
        <p:txBody>
          <a:bodyPr/>
          <a:lstStyle/>
          <a:p>
            <a:r>
              <a:rPr lang="en-US" dirty="0" smtClean="0"/>
              <a:t>Section 12.6: Cylinders and Quadric Surface</a:t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 err="1" smtClean="0"/>
              <a:t>ezsurf</a:t>
            </a:r>
            <a:r>
              <a:rPr lang="en-US" dirty="0" smtClean="0"/>
              <a:t> of </a:t>
            </a:r>
            <a:r>
              <a:rPr lang="en-US" dirty="0" err="1" smtClean="0"/>
              <a:t>MatLab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0475" y="3520064"/>
            <a:ext cx="3758556" cy="2817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1788" y="3419475"/>
            <a:ext cx="271462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3250" y="3249613"/>
            <a:ext cx="4229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943662" y="2149475"/>
            <a:ext cx="4200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Easy-to-use 3-D colored surface plotter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err="1" smtClean="0"/>
              <a:t>ezsurf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fun</a:t>
            </a:r>
            <a:r>
              <a:rPr lang="en-US" sz="180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err="1" smtClean="0"/>
              <a:t>ezsurf</a:t>
            </a:r>
            <a:r>
              <a:rPr lang="en-US" sz="1800" dirty="0" smtClean="0"/>
              <a:t>(</a:t>
            </a:r>
            <a:r>
              <a:rPr lang="en-US" sz="1800" dirty="0" err="1" smtClean="0"/>
              <a:t>funx,funy,funz</a:t>
            </a:r>
            <a:r>
              <a:rPr lang="en-US" sz="180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err="1" smtClean="0"/>
              <a:t>ezsurf</a:t>
            </a:r>
            <a:r>
              <a:rPr lang="en-US" sz="1800" dirty="0" smtClean="0"/>
              <a:t>(...,'circ')</a:t>
            </a:r>
            <a:endParaRPr lang="en-US" sz="1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47700" y="6438900"/>
            <a:ext cx="14097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000" y="965200"/>
            <a:ext cx="8369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A </a:t>
            </a:r>
            <a:r>
              <a:rPr lang="en-US" sz="1600" dirty="0" smtClean="0">
                <a:solidFill>
                  <a:srgbClr val="FF0000"/>
                </a:solidFill>
              </a:rPr>
              <a:t>cylinder</a:t>
            </a:r>
            <a:r>
              <a:rPr lang="en-US" sz="1600" dirty="0" smtClean="0"/>
              <a:t> is a surface that consists of all lines (called rulings) that are parallel to a given line and pass through a given plane curve. 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 </a:t>
            </a:r>
            <a:r>
              <a:rPr lang="en-US" sz="1600" dirty="0" smtClean="0">
                <a:solidFill>
                  <a:srgbClr val="FF0000"/>
                </a:solidFill>
              </a:rPr>
              <a:t>quadric surface </a:t>
            </a:r>
            <a:r>
              <a:rPr lang="en-US" sz="1600" dirty="0" smtClean="0"/>
              <a:t>is the graph of a second-degree equation in three variables (x, y, z).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2916313" y="4982290"/>
            <a:ext cx="13254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The rulings of the cylinder are parallel to the y-axis.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525767"/>
              </p:ext>
            </p:extLst>
          </p:nvPr>
        </p:nvGraphicFramePr>
        <p:xfrm>
          <a:off x="844549" y="1752600"/>
          <a:ext cx="546311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Equation" r:id="rId6" imgW="3390900" imgH="228600" progId="Equation.3">
                  <p:embed/>
                </p:oleObj>
              </mc:Choice>
              <mc:Fallback>
                <p:oleObj name="Equation" r:id="rId6" imgW="3390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549" y="1752600"/>
                        <a:ext cx="5463117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13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425" y="101607"/>
            <a:ext cx="7772400" cy="1470025"/>
          </a:xfrm>
        </p:spPr>
        <p:txBody>
          <a:bodyPr/>
          <a:lstStyle/>
          <a:p>
            <a:r>
              <a:rPr lang="en-US" dirty="0" smtClean="0"/>
              <a:t>Section 12.6: Cylinders and Quadric Surface</a:t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 err="1" smtClean="0"/>
              <a:t>ezsurf</a:t>
            </a:r>
            <a:r>
              <a:rPr lang="en-US" dirty="0" smtClean="0"/>
              <a:t> of </a:t>
            </a:r>
            <a:r>
              <a:rPr lang="en-US" dirty="0" err="1" smtClean="0"/>
              <a:t>MatLab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0475" y="3520064"/>
            <a:ext cx="3758556" cy="2817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250" y="3249613"/>
            <a:ext cx="42291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7700" y="1135894"/>
            <a:ext cx="4641014" cy="18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Easy-to-use 3-D colored surface plotter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err="1" smtClean="0"/>
              <a:t>ezsurf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fun</a:t>
            </a:r>
            <a:r>
              <a:rPr lang="en-US" sz="2000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err="1" smtClean="0"/>
              <a:t>ezsurf</a:t>
            </a:r>
            <a:r>
              <a:rPr lang="en-US" sz="2000" dirty="0" smtClean="0"/>
              <a:t>(</a:t>
            </a:r>
            <a:r>
              <a:rPr lang="en-US" sz="2000" dirty="0" err="1" smtClean="0"/>
              <a:t>funx,funy,funz</a:t>
            </a:r>
            <a:r>
              <a:rPr lang="en-US" sz="2000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err="1" smtClean="0"/>
              <a:t>ezsurf</a:t>
            </a:r>
            <a:r>
              <a:rPr lang="en-US" sz="2000" dirty="0" smtClean="0"/>
              <a:t>(...,'circ')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47700" y="6438900"/>
            <a:ext cx="14097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47700" y="4050145"/>
            <a:ext cx="3975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The rulings of the cylinder are parallel to the y-axis.</a:t>
            </a:r>
          </a:p>
        </p:txBody>
      </p:sp>
      <p:sp>
        <p:nvSpPr>
          <p:cNvPr id="11" name="Subtitle 3"/>
          <p:cNvSpPr>
            <a:spLocks noGrp="1"/>
          </p:cNvSpPr>
          <p:nvPr>
            <p:ph type="subTitle" idx="1"/>
          </p:nvPr>
        </p:nvSpPr>
        <p:spPr>
          <a:xfrm>
            <a:off x="6034087" y="2073812"/>
            <a:ext cx="2257426" cy="926636"/>
          </a:xfrm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US" dirty="0" err="1" smtClean="0"/>
              <a:t>syms</a:t>
            </a:r>
            <a:r>
              <a:rPr lang="en-US" dirty="0" smtClean="0"/>
              <a:t> x y z</a:t>
            </a:r>
          </a:p>
          <a:p>
            <a:pPr algn="l"/>
            <a:r>
              <a:rPr lang="en-US" dirty="0" err="1" smtClean="0"/>
              <a:t>ezsurf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x^2</a:t>
            </a:r>
            <a:r>
              <a:rPr lang="en-US" dirty="0" smtClean="0"/>
              <a:t>)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eneva"/>
        <a:ea typeface=""/>
        <a:cs typeface=""/>
      </a:majorFont>
      <a:minorFont>
        <a:latin typeface="Gene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48159</TotalTime>
  <Words>3407</Words>
  <Application>Microsoft Macintosh PowerPoint</Application>
  <PresentationFormat>Letter Paper (8.5x11 in)</PresentationFormat>
  <Paragraphs>649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Comic Sans MS</vt:lpstr>
      <vt:lpstr>Geneva</vt:lpstr>
      <vt:lpstr>ＭＳ Ｐゴシック</vt:lpstr>
      <vt:lpstr>Times New Roman</vt:lpstr>
      <vt:lpstr>Wingdings</vt:lpstr>
      <vt:lpstr>新細明體</vt:lpstr>
      <vt:lpstr>Arial</vt:lpstr>
      <vt:lpstr>Default Design</vt:lpstr>
      <vt:lpstr>Equation</vt:lpstr>
      <vt:lpstr>PowerPoint Presentation</vt:lpstr>
      <vt:lpstr>THE DATA SCIENCE VENN DIAGRAM </vt:lpstr>
      <vt:lpstr>A 10 minutes Introduction to Matlab</vt:lpstr>
      <vt:lpstr>Matlab and Mathematical Software</vt:lpstr>
      <vt:lpstr>Symbolic Computation: Differential and Integral Calculus</vt:lpstr>
      <vt:lpstr>Symbolic Computation: the Inner Product (Section 12.3)</vt:lpstr>
      <vt:lpstr>Symbolic Computation: the Cross Product (Section 12.4)</vt:lpstr>
      <vt:lpstr>Section 12.6: Cylinders and Quadric Surface using ezsurf of MatLab</vt:lpstr>
      <vt:lpstr>Section 12.6: Cylinders and Quadric Surface using ezsurf of MatLab</vt:lpstr>
      <vt:lpstr>Section 12.6: Surface plots</vt:lpstr>
      <vt:lpstr>Section 12.6: Surface plots</vt:lpstr>
      <vt:lpstr>Section 12.6: Surface plots</vt:lpstr>
      <vt:lpstr>Section 12.6: Surface plots</vt:lpstr>
      <vt:lpstr>Section 12.6: Surface plots</vt:lpstr>
      <vt:lpstr>Section 12.6: Surface plots</vt:lpstr>
      <vt:lpstr>The Top Programming Languages 2016</vt:lpstr>
      <vt:lpstr>Python Facts</vt:lpstr>
      <vt:lpstr>The Top Programming Languages 2017</vt:lpstr>
      <vt:lpstr>Python Facts</vt:lpstr>
      <vt:lpstr>Symbolic Computation in Python</vt:lpstr>
      <vt:lpstr>Ex1 in Python</vt:lpstr>
      <vt:lpstr>Ex2 in Python</vt:lpstr>
      <vt:lpstr>Ex3 in Python</vt:lpstr>
      <vt:lpstr>Ex4 in Python</vt:lpstr>
      <vt:lpstr>Ex5 in Python</vt:lpstr>
      <vt:lpstr>Ex6 in Python</vt:lpstr>
      <vt:lpstr>Ex1 in R</vt:lpstr>
      <vt:lpstr>Ex2 in R </vt:lpstr>
      <vt:lpstr>Ex3 in R </vt:lpstr>
      <vt:lpstr>Ex4 in R  </vt:lpstr>
      <vt:lpstr>Ex5 in R </vt:lpstr>
      <vt:lpstr>Ex6 in R </vt:lpstr>
      <vt:lpstr>Ex1 in Julia</vt:lpstr>
      <vt:lpstr>Ex2 in Julia</vt:lpstr>
      <vt:lpstr>Ex3 in Julia</vt:lpstr>
      <vt:lpstr>Ex4 in Julia</vt:lpstr>
      <vt:lpstr>Ex5 in Julia</vt:lpstr>
      <vt:lpstr>Ex6 in Julia</vt:lpstr>
      <vt:lpstr>Performance</vt:lpstr>
      <vt:lpstr>EX-1 Section 12.6: Surface plots</vt:lpstr>
      <vt:lpstr>EX-2 Section 12.6: Surface plots</vt:lpstr>
      <vt:lpstr>EX-3 Section 12.6: Surface plots</vt:lpstr>
      <vt:lpstr>EX-4 Section 12.6: Surface plots</vt:lpstr>
      <vt:lpstr>EX-5 Section 12.6: Surface plots</vt:lpstr>
      <vt:lpstr>EX-6 Section 12.6: Surface plots</vt:lpstr>
      <vt:lpstr>Performance</vt:lpstr>
      <vt:lpstr>PowerPoint Presentation</vt:lpstr>
    </vt:vector>
  </TitlesOfParts>
  <Company>Jet Propulsion Laboratory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Financial Charts for Reviews</dc:title>
  <dc:creator>Bowen</dc:creator>
  <cp:lastModifiedBy>Microsoft Office User</cp:lastModifiedBy>
  <cp:revision>4210</cp:revision>
  <cp:lastPrinted>2018-10-02T03:01:07Z</cp:lastPrinted>
  <dcterms:created xsi:type="dcterms:W3CDTF">2009-10-09T17:50:20Z</dcterms:created>
  <dcterms:modified xsi:type="dcterms:W3CDTF">2018-11-27T21:36:40Z</dcterms:modified>
</cp:coreProperties>
</file>